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3"/>
  </p:notesMasterIdLst>
  <p:sldIdLst>
    <p:sldId id="256" r:id="rId2"/>
    <p:sldId id="257" r:id="rId3"/>
    <p:sldId id="340" r:id="rId4"/>
    <p:sldId id="258" r:id="rId5"/>
    <p:sldId id="357" r:id="rId6"/>
    <p:sldId id="358" r:id="rId7"/>
    <p:sldId id="343" r:id="rId8"/>
    <p:sldId id="353" r:id="rId9"/>
    <p:sldId id="259" r:id="rId10"/>
    <p:sldId id="359" r:id="rId11"/>
    <p:sldId id="360" r:id="rId12"/>
    <p:sldId id="261" r:id="rId13"/>
    <p:sldId id="262" r:id="rId14"/>
    <p:sldId id="263" r:id="rId15"/>
    <p:sldId id="264" r:id="rId16"/>
    <p:sldId id="269" r:id="rId17"/>
    <p:sldId id="327" r:id="rId18"/>
    <p:sldId id="335" r:id="rId19"/>
    <p:sldId id="272" r:id="rId20"/>
    <p:sldId id="273" r:id="rId21"/>
    <p:sldId id="274" r:id="rId22"/>
    <p:sldId id="275" r:id="rId23"/>
    <p:sldId id="276" r:id="rId24"/>
    <p:sldId id="277" r:id="rId25"/>
    <p:sldId id="278" r:id="rId26"/>
    <p:sldId id="279" r:id="rId27"/>
    <p:sldId id="334"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39" r:id="rId67"/>
    <p:sldId id="318" r:id="rId68"/>
    <p:sldId id="319" r:id="rId69"/>
    <p:sldId id="320" r:id="rId70"/>
    <p:sldId id="333" r:id="rId71"/>
    <p:sldId id="331" r:id="rId72"/>
    <p:sldId id="344" r:id="rId73"/>
    <p:sldId id="336" r:id="rId74"/>
    <p:sldId id="321" r:id="rId75"/>
    <p:sldId id="338" r:id="rId76"/>
    <p:sldId id="342" r:id="rId77"/>
    <p:sldId id="349" r:id="rId78"/>
    <p:sldId id="345" r:id="rId79"/>
    <p:sldId id="365" r:id="rId80"/>
    <p:sldId id="355" r:id="rId81"/>
    <p:sldId id="350" r:id="rId82"/>
    <p:sldId id="352" r:id="rId83"/>
    <p:sldId id="356" r:id="rId84"/>
    <p:sldId id="362" r:id="rId85"/>
    <p:sldId id="364" r:id="rId86"/>
    <p:sldId id="361" r:id="rId87"/>
    <p:sldId id="347" r:id="rId88"/>
    <p:sldId id="348" r:id="rId89"/>
    <p:sldId id="329" r:id="rId90"/>
    <p:sldId id="323" r:id="rId91"/>
    <p:sldId id="324" r:id="rId92"/>
  </p:sldIdLst>
  <p:sldSz cx="9144000" cy="5143500" type="screen16x9"/>
  <p:notesSz cx="6858000" cy="9144000"/>
  <p:embeddedFontLst>
    <p:embeddedFont>
      <p:font typeface="Calibri" panose="020F0502020204030204" pitchFamily="34" charset="0"/>
      <p:regular r:id="rId94"/>
      <p:bold r:id="rId95"/>
      <p:italic r:id="rId96"/>
      <p:boldItalic r:id="rId97"/>
    </p:embeddedFont>
    <p:embeddedFont>
      <p:font typeface="IBM Plex Sans" panose="02020500000000000000" charset="0"/>
      <p:regular r:id="rId98"/>
      <p:bold r:id="rId99"/>
      <p:italic r:id="rId100"/>
      <p:boldItalic r:id="rId101"/>
    </p:embeddedFont>
    <p:embeddedFont>
      <p:font typeface="IBM Plex Serif Medium" panose="02020500000000000000" charset="0"/>
      <p:regular r:id="rId102"/>
      <p:bold r:id="rId103"/>
      <p:italic r:id="rId104"/>
      <p:boldItalic r:id="rId105"/>
    </p:embeddedFont>
    <p:embeddedFont>
      <p:font typeface="IBM Plex Serif SemiBold" panose="02020500000000000000" charset="0"/>
      <p:regular r:id="rId106"/>
      <p:bold r:id="rId107"/>
      <p:italic r:id="rId108"/>
      <p:boldItalic r:id="rId109"/>
    </p:embeddedFont>
    <p:embeddedFont>
      <p:font typeface="Lato Light" panose="02020500000000000000" charset="0"/>
      <p:regular r:id="rId110"/>
      <p:bold r:id="rId111"/>
      <p:italic r:id="rId112"/>
      <p:boldItalic r:id="rId113"/>
    </p:embeddedFont>
    <p:embeddedFont>
      <p:font typeface="Merriweather" panose="02020500000000000000" charset="0"/>
      <p:regular r:id="rId114"/>
      <p:bold r:id="rId115"/>
      <p:italic r:id="rId116"/>
      <p:boldItalic r:id="rId117"/>
    </p:embeddedFont>
    <p:embeddedFont>
      <p:font typeface="Microsoft Yahei" panose="020B0503020204020204" pitchFamily="34" charset="-122"/>
      <p:regular r:id="rId118"/>
      <p:bold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0" roundtripDataSignature="AMtx7mha4Ow763K56QHTQsgughStpOJ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9" autoAdjust="0"/>
    <p:restoredTop sz="94259" autoAdjust="0"/>
  </p:normalViewPr>
  <p:slideViewPr>
    <p:cSldViewPr snapToGrid="0">
      <p:cViewPr varScale="1">
        <p:scale>
          <a:sx n="96" d="100"/>
          <a:sy n="96" d="100"/>
        </p:scale>
        <p:origin x="618"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&#65279;<?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font" Target="fonts/font24.fntdata"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font" Target="fonts/font19.fntdata" /><Relationship Id="rId16" Type="http://schemas.openxmlformats.org/officeDocument/2006/relationships/slide" Target="slides/slide15.xml" /><Relationship Id="rId107" Type="http://schemas.openxmlformats.org/officeDocument/2006/relationships/font" Target="fonts/font14.fntdata"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font" Target="fonts/font9.fntdata" /><Relationship Id="rId123" Type="http://schemas.openxmlformats.org/officeDocument/2006/relationships/theme" Target="theme/theme1.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font" Target="fonts/font2.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font" Target="fonts/font20.fntdata" /><Relationship Id="rId118" Type="http://schemas.openxmlformats.org/officeDocument/2006/relationships/font" Target="fonts/font25.fntdata" /><Relationship Id="rId80" Type="http://schemas.openxmlformats.org/officeDocument/2006/relationships/slide" Target="slides/slide79.xml" /><Relationship Id="rId85" Type="http://schemas.openxmlformats.org/officeDocument/2006/relationships/slide" Target="slides/slide84.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font" Target="fonts/font10.fntdata" /><Relationship Id="rId108" Type="http://schemas.openxmlformats.org/officeDocument/2006/relationships/font" Target="fonts/font15.fntdata" /><Relationship Id="rId124" Type="http://schemas.openxmlformats.org/officeDocument/2006/relationships/tableStyles" Target="tableStyles.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font" Target="fonts/font3.fntdata" /><Relationship Id="rId1" Type="http://schemas.openxmlformats.org/officeDocument/2006/relationships/slideMaster" Target="slideMasters/slideMaster1.xml" /><Relationship Id="rId6" Type="http://schemas.openxmlformats.org/officeDocument/2006/relationships/slide" Target="slides/slide5.xml"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font" Target="fonts/font21.fntdata" /><Relationship Id="rId119" Type="http://schemas.openxmlformats.org/officeDocument/2006/relationships/font" Target="fonts/font26.fntdata"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font" Target="fonts/font16.fntdata"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font" Target="fonts/font4.fntdata" /><Relationship Id="rId104" Type="http://schemas.openxmlformats.org/officeDocument/2006/relationships/font" Target="fonts/font11.fntdata" /><Relationship Id="rId120" Type="http://customschemas.google.com/relationships/presentationmetadata" Target="meta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font" Target="fonts/font17.fntdata" /><Relationship Id="rId115" Type="http://schemas.openxmlformats.org/officeDocument/2006/relationships/font" Target="fonts/font22.fntdata"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font" Target="fonts/font7.fntdata" /><Relationship Id="rId105" Type="http://schemas.openxmlformats.org/officeDocument/2006/relationships/font" Target="fonts/font12.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notesMaster" Target="notesMasters/notesMaster1.xml" /><Relationship Id="rId98" Type="http://schemas.openxmlformats.org/officeDocument/2006/relationships/font" Target="fonts/font5.fntdata" /><Relationship Id="rId121" Type="http://schemas.openxmlformats.org/officeDocument/2006/relationships/presProps" Target="presProps.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font" Target="fonts/font23.fntdata"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font" Target="fonts/font18.fntdata"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font" Target="fonts/font13.fntdata"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font" Target="fonts/font1.fntdata" /><Relationship Id="rId99" Type="http://schemas.openxmlformats.org/officeDocument/2006/relationships/font" Target="fonts/font6.fntdata" /><Relationship Id="rId101" Type="http://schemas.openxmlformats.org/officeDocument/2006/relationships/font" Target="fonts/font8.fntdata" /><Relationship Id="rId1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aungkyawmyint_26195/multi-layer-perceptron-mnist-pytorch-463f795b897a"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codertw.com/%E7%A8%8B%E5%BC%8F%E8%AA%9E%E8%A8%80/404042/"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aungkyawmyint_26195/multi-layer-perceptron-mnist-pytorch-463f795b897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odertw.com/%E7%A8%8B%E5%BC%8F%E8%AA%9E%E8%A8%80/404042/"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aungkyawmyint_26195/multi-layer-perceptron-mnist-pytorch-463f795b897a"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odertw.com/%E7%A8%8B%E5%BC%8F%E8%AA%9E%E8%A8%80/404042/"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aungkyawmyint_26195/multi-layer-perceptron-mnist-pytorch-463f795b897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odertw.com/%E7%A8%8B%E5%BC%8F%E8%AA%9E%E8%A8%80/404042/"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aungkyawmyint_26195/multi-layer-perceptron-mnist-pytorch-463f795b897a"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odertw.com/%E7%A8%8B%E5%BC%8F%E8%AA%9E%E8%A8%80/40404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5050668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85050668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7b53ed9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7b53ed9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778645e5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7778645e5b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428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778645e5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7778645e5b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30201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778645e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7778645e5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778645e5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7778645e5b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778645e5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7778645e5b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78645e5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7778645e5b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778645e5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7778645e5b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778645e5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7778645e5b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778645e5b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7778645e5b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778645e5b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7778645e5b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778645e5b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7778645e5b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5710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778645e5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7778645e5b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778645e5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7778645e5b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778645e5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7778645e5b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78645e5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7778645e5b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778645e5b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7778645e5b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50506683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8505066830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778645e5b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7778645e5b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778645e5b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7778645e5b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778645e5b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7778645e5b_0_4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778645e5b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7778645e5b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778645e5b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7778645e5b_0_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778645e5b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7778645e5b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778645e5b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7778645e5b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7778645e5b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7778645e5b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778645e5b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7778645e5b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778645e5b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7778645e5b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050668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050668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a:t>
            </a:r>
            <a:r>
              <a:rPr lang="en" u="sng">
                <a:solidFill>
                  <a:schemeClr val="hlink"/>
                </a:solidFill>
                <a:hlinkClick r:id="rId3"/>
              </a:rPr>
              <a:t>https://medium.com/@aungkyawmyint_26195/multi-layer-perceptron-mnist-pytorch-463f795b897a</a:t>
            </a:r>
            <a:endParaRPr dirty="0"/>
          </a:p>
          <a:p>
            <a:pPr marL="0" lvl="0" indent="0" algn="l" rtl="0">
              <a:spcBef>
                <a:spcPts val="0"/>
              </a:spcBef>
              <a:spcAft>
                <a:spcPts val="0"/>
              </a:spcAft>
              <a:buNone/>
            </a:pPr>
            <a:r>
              <a:rPr lang="en"/>
              <a:t>Loss function</a:t>
            </a:r>
            <a:r>
              <a:rPr lang="en" u="sng">
                <a:solidFill>
                  <a:schemeClr val="hlink"/>
                </a:solidFill>
                <a:hlinkClick r:id="rId4"/>
              </a:rPr>
              <a:t>https://codertw.com/%E7%A8%8B%E5%BC%8F%E8%AA%9E%E8%A8%80/404042/</a:t>
            </a:r>
            <a:endParaRPr dirty="0"/>
          </a:p>
        </p:txBody>
      </p:sp>
    </p:spTree>
    <p:extLst>
      <p:ext uri="{BB962C8B-B14F-4D97-AF65-F5344CB8AC3E}">
        <p14:creationId xmlns:p14="http://schemas.microsoft.com/office/powerpoint/2010/main" val="3976391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7778645e5b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7778645e5b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778645e5b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7778645e5b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778645e5b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7778645e5b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778645e5b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7778645e5b_0_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7778645e5b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7778645e5b_0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7778645e5b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7778645e5b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7778645e5b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7778645e5b_0_6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778645e5b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7778645e5b_0_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778645e5b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7778645e5b_0_6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778645e5b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7778645e5b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050668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050668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a:t>
            </a:r>
            <a:r>
              <a:rPr lang="en" u="sng">
                <a:solidFill>
                  <a:schemeClr val="hlink"/>
                </a:solidFill>
                <a:hlinkClick r:id="rId3"/>
              </a:rPr>
              <a:t>https://medium.com/@aungkyawmyint_26195/multi-layer-perceptron-mnist-pytorch-463f795b897a</a:t>
            </a:r>
            <a:endParaRPr dirty="0"/>
          </a:p>
          <a:p>
            <a:pPr marL="0" lvl="0" indent="0" algn="l" rtl="0">
              <a:spcBef>
                <a:spcPts val="0"/>
              </a:spcBef>
              <a:spcAft>
                <a:spcPts val="0"/>
              </a:spcAft>
              <a:buNone/>
            </a:pPr>
            <a:r>
              <a:rPr lang="en"/>
              <a:t>Loss function</a:t>
            </a:r>
            <a:r>
              <a:rPr lang="en" u="sng">
                <a:solidFill>
                  <a:schemeClr val="hlink"/>
                </a:solidFill>
                <a:hlinkClick r:id="rId4"/>
              </a:rPr>
              <a:t>https://codertw.com/%E7%A8%8B%E5%BC%8F%E8%AA%9E%E8%A8%80/404042/</a:t>
            </a:r>
            <a:endParaRPr dirty="0"/>
          </a:p>
        </p:txBody>
      </p:sp>
    </p:spTree>
    <p:extLst>
      <p:ext uri="{BB962C8B-B14F-4D97-AF65-F5344CB8AC3E}">
        <p14:creationId xmlns:p14="http://schemas.microsoft.com/office/powerpoint/2010/main" val="3362823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7778645e5b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7778645e5b_0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778645e5b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7778645e5b_0_7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7778645e5b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g7778645e5b_0_7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778645e5b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7778645e5b_0_7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778645e5b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7778645e5b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7778645e5b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7778645e5b_0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7778645e5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7778645e5b_0_8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778645e5b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7778645e5b_0_8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7778645e5b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7778645e5b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7778645e5b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g7778645e5b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050668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050668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a:t>
            </a:r>
            <a:r>
              <a:rPr lang="en" u="sng">
                <a:solidFill>
                  <a:schemeClr val="hlink"/>
                </a:solidFill>
                <a:hlinkClick r:id="rId3"/>
              </a:rPr>
              <a:t>https://medium.com/@aungkyawmyint_26195/multi-layer-perceptron-mnist-pytorch-463f795b897a</a:t>
            </a:r>
            <a:endParaRPr dirty="0"/>
          </a:p>
          <a:p>
            <a:pPr marL="0" lvl="0" indent="0" algn="l" rtl="0">
              <a:spcBef>
                <a:spcPts val="0"/>
              </a:spcBef>
              <a:spcAft>
                <a:spcPts val="0"/>
              </a:spcAft>
              <a:buNone/>
            </a:pPr>
            <a:r>
              <a:rPr lang="en"/>
              <a:t>Loss function</a:t>
            </a:r>
            <a:r>
              <a:rPr lang="en" u="sng">
                <a:solidFill>
                  <a:schemeClr val="hlink"/>
                </a:solidFill>
                <a:hlinkClick r:id="rId4"/>
              </a:rPr>
              <a:t>https://codertw.com/%E7%A8%8B%E5%BC%8F%E8%AA%9E%E8%A8%80/404042/</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778645e5b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7778645e5b_0_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778645e5b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7778645e5b_0_8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7778645e5b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7778645e5b_0_9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7778645e5b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7778645e5b_0_9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7778645e5b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7778645e5b_0_9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778645e5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7778645e5b_0_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665451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778645e5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7778645e5b_0_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93206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778645e5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7778645e5b_0_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280270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778645e5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7778645e5b_0_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4141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050668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050668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a:t>
            </a:r>
            <a:r>
              <a:rPr lang="en" u="sng">
                <a:solidFill>
                  <a:schemeClr val="hlink"/>
                </a:solidFill>
                <a:hlinkClick r:id="rId3"/>
              </a:rPr>
              <a:t>https://medium.com/@aungkyawmyint_26195/multi-layer-perceptron-mnist-pytorch-463f795b897a</a:t>
            </a:r>
            <a:endParaRPr dirty="0"/>
          </a:p>
          <a:p>
            <a:pPr marL="0" lvl="0" indent="0" algn="l" rtl="0">
              <a:spcBef>
                <a:spcPts val="0"/>
              </a:spcBef>
              <a:spcAft>
                <a:spcPts val="0"/>
              </a:spcAft>
              <a:buNone/>
            </a:pPr>
            <a:r>
              <a:rPr lang="en"/>
              <a:t>Loss function</a:t>
            </a:r>
            <a:r>
              <a:rPr lang="en" u="sng">
                <a:solidFill>
                  <a:schemeClr val="hlink"/>
                </a:solidFill>
                <a:hlinkClick r:id="rId4"/>
              </a:rPr>
              <a:t>https://codertw.com/%E7%A8%8B%E5%BC%8F%E8%AA%9E%E8%A8%80/404042/</a:t>
            </a:r>
            <a:endParaRPr dirty="0"/>
          </a:p>
        </p:txBody>
      </p:sp>
    </p:spTree>
    <p:extLst>
      <p:ext uri="{BB962C8B-B14F-4D97-AF65-F5344CB8AC3E}">
        <p14:creationId xmlns:p14="http://schemas.microsoft.com/office/powerpoint/2010/main" val="42329642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7778645e5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7778645e5b_0_9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778645e5b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7778645e5b_0_1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453574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7778645e5b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7778645e5b_0_9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58401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778645e5b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7778645e5b_0_1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413480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778645e5b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7778645e5b_0_1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955633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778645e5b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7778645e5b_0_1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393199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778645e5b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7778645e5b_0_1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242330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850506683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850506683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778645e5b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g7778645e5b_0_10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5050668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5050668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a:t>
            </a:r>
            <a:r>
              <a:rPr lang="en" u="sng">
                <a:solidFill>
                  <a:schemeClr val="hlink"/>
                </a:solidFill>
                <a:hlinkClick r:id="rId3"/>
              </a:rPr>
              <a:t>https://medium.com/@aungkyawmyint_26195/multi-layer-perceptron-mnist-pytorch-463f795b897a</a:t>
            </a:r>
            <a:endParaRPr dirty="0"/>
          </a:p>
          <a:p>
            <a:pPr marL="0" lvl="0" indent="0" algn="l" rtl="0">
              <a:spcBef>
                <a:spcPts val="0"/>
              </a:spcBef>
              <a:spcAft>
                <a:spcPts val="0"/>
              </a:spcAft>
              <a:buNone/>
            </a:pPr>
            <a:r>
              <a:rPr lang="en"/>
              <a:t>Loss function</a:t>
            </a:r>
            <a:r>
              <a:rPr lang="en" u="sng">
                <a:solidFill>
                  <a:schemeClr val="hlink"/>
                </a:solidFill>
                <a:hlinkClick r:id="rId4"/>
              </a:rPr>
              <a:t>https://codertw.com/%E7%A8%8B%E5%BC%8F%E8%AA%9E%E8%A8%80/404042/</a:t>
            </a:r>
            <a:endParaRPr dirty="0"/>
          </a:p>
        </p:txBody>
      </p:sp>
    </p:spTree>
    <p:extLst>
      <p:ext uri="{BB962C8B-B14F-4D97-AF65-F5344CB8AC3E}">
        <p14:creationId xmlns:p14="http://schemas.microsoft.com/office/powerpoint/2010/main" val="18910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505066830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8505066830_0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0"/>
          <p:cNvSpPr/>
          <p:nvPr/>
        </p:nvSpPr>
        <p:spPr>
          <a:xfrm>
            <a:off x="0" y="0"/>
            <a:ext cx="9144000" cy="5143500"/>
          </a:xfrm>
          <a:prstGeom prst="rect">
            <a:avLst/>
          </a:prstGeom>
          <a:solidFill>
            <a:srgbClr val="040F20">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0"/>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0"/>
          <p:cNvSpPr txBox="1">
            <a:spLocks noGrp="1"/>
          </p:cNvSpPr>
          <p:nvPr>
            <p:ph type="ctrTitle"/>
          </p:nvPr>
        </p:nvSpPr>
        <p:spPr>
          <a:xfrm>
            <a:off x="787200" y="1494625"/>
            <a:ext cx="57540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lvl1pPr lvl="0" algn="l">
              <a:lnSpc>
                <a:spcPct val="100000"/>
              </a:lnSpc>
              <a:spcBef>
                <a:spcPts val="0"/>
              </a:spcBef>
              <a:spcAft>
                <a:spcPts val="0"/>
              </a:spcAft>
              <a:buSzPts val="5400"/>
              <a:buNone/>
              <a:defRPr sz="5400"/>
            </a:lvl1pPr>
            <a:lvl2pPr lvl="1" algn="l">
              <a:lnSpc>
                <a:spcPct val="100000"/>
              </a:lnSpc>
              <a:spcBef>
                <a:spcPts val="0"/>
              </a:spcBef>
              <a:spcAft>
                <a:spcPts val="0"/>
              </a:spcAft>
              <a:buSzPts val="5400"/>
              <a:buNone/>
              <a:defRPr sz="5400"/>
            </a:lvl2pPr>
            <a:lvl3pPr lvl="2" algn="l">
              <a:lnSpc>
                <a:spcPct val="100000"/>
              </a:lnSpc>
              <a:spcBef>
                <a:spcPts val="0"/>
              </a:spcBef>
              <a:spcAft>
                <a:spcPts val="0"/>
              </a:spcAft>
              <a:buSzPts val="5400"/>
              <a:buNone/>
              <a:defRPr sz="5400"/>
            </a:lvl3pPr>
            <a:lvl4pPr lvl="3" algn="l">
              <a:lnSpc>
                <a:spcPct val="100000"/>
              </a:lnSpc>
              <a:spcBef>
                <a:spcPts val="0"/>
              </a:spcBef>
              <a:spcAft>
                <a:spcPts val="0"/>
              </a:spcAft>
              <a:buSzPts val="5400"/>
              <a:buNone/>
              <a:defRPr sz="5400"/>
            </a:lvl4pPr>
            <a:lvl5pPr lvl="4" algn="l">
              <a:lnSpc>
                <a:spcPct val="100000"/>
              </a:lnSpc>
              <a:spcBef>
                <a:spcPts val="0"/>
              </a:spcBef>
              <a:spcAft>
                <a:spcPts val="0"/>
              </a:spcAft>
              <a:buSzPts val="5400"/>
              <a:buNone/>
              <a:defRPr sz="5400"/>
            </a:lvl5pPr>
            <a:lvl6pPr lvl="5" algn="l">
              <a:lnSpc>
                <a:spcPct val="100000"/>
              </a:lnSpc>
              <a:spcBef>
                <a:spcPts val="0"/>
              </a:spcBef>
              <a:spcAft>
                <a:spcPts val="0"/>
              </a:spcAft>
              <a:buSzPts val="5400"/>
              <a:buNone/>
              <a:defRPr sz="5400"/>
            </a:lvl6pPr>
            <a:lvl7pPr lvl="6" algn="l">
              <a:lnSpc>
                <a:spcPct val="100000"/>
              </a:lnSpc>
              <a:spcBef>
                <a:spcPts val="0"/>
              </a:spcBef>
              <a:spcAft>
                <a:spcPts val="0"/>
              </a:spcAft>
              <a:buSzPts val="5400"/>
              <a:buNone/>
              <a:defRPr sz="5400"/>
            </a:lvl7pPr>
            <a:lvl8pPr lvl="7" algn="l">
              <a:lnSpc>
                <a:spcPct val="100000"/>
              </a:lnSpc>
              <a:spcBef>
                <a:spcPts val="0"/>
              </a:spcBef>
              <a:spcAft>
                <a:spcPts val="0"/>
              </a:spcAft>
              <a:buSzPts val="5400"/>
              <a:buNone/>
              <a:defRPr sz="5400"/>
            </a:lvl8pPr>
            <a:lvl9pPr lvl="8" algn="l">
              <a:lnSpc>
                <a:spcPct val="100000"/>
              </a:lnSpc>
              <a:spcBef>
                <a:spcPts val="0"/>
              </a:spcBef>
              <a:spcAft>
                <a:spcPts val="0"/>
              </a:spcAft>
              <a:buSzPts val="5400"/>
              <a:buNone/>
              <a:defRPr sz="5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1"/>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1"/>
          <p:cNvSpPr txBox="1">
            <a:spLocks noGrp="1"/>
          </p:cNvSpPr>
          <p:nvPr>
            <p:ph type="body" idx="1"/>
          </p:nvPr>
        </p:nvSpPr>
        <p:spPr>
          <a:xfrm>
            <a:off x="787200" y="1494625"/>
            <a:ext cx="3060000" cy="2843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8" name="Google Shape;18;p31"/>
          <p:cNvSpPr txBox="1">
            <a:spLocks noGrp="1"/>
          </p:cNvSpPr>
          <p:nvPr>
            <p:ph type="body" idx="2"/>
          </p:nvPr>
        </p:nvSpPr>
        <p:spPr>
          <a:xfrm>
            <a:off x="4445379" y="1494625"/>
            <a:ext cx="3060000" cy="2843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9" name="Google Shape;19;p3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sp>
        <p:nvSpPr>
          <p:cNvPr id="21" name="Google Shape;21;p33"/>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3"/>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3"/>
          <p:cNvSpPr txBox="1">
            <a:spLocks noGrp="1"/>
          </p:cNvSpPr>
          <p:nvPr>
            <p:ph type="ctrTitle"/>
          </p:nvPr>
        </p:nvSpPr>
        <p:spPr>
          <a:xfrm>
            <a:off x="787200" y="1494625"/>
            <a:ext cx="5727000" cy="12606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24" name="Google Shape;24;p33"/>
          <p:cNvSpPr txBox="1">
            <a:spLocks noGrp="1"/>
          </p:cNvSpPr>
          <p:nvPr>
            <p:ph type="subTitle" idx="1"/>
          </p:nvPr>
        </p:nvSpPr>
        <p:spPr>
          <a:xfrm>
            <a:off x="787200" y="2860554"/>
            <a:ext cx="5727000" cy="8529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400"/>
              <a:buNone/>
              <a:defRPr>
                <a:solidFill>
                  <a:schemeClr val="accent1"/>
                </a:solidFill>
              </a:defRPr>
            </a:lvl1pPr>
            <a:lvl2pPr lvl="1" algn="l">
              <a:lnSpc>
                <a:spcPct val="115000"/>
              </a:lnSpc>
              <a:spcBef>
                <a:spcPts val="0"/>
              </a:spcBef>
              <a:spcAft>
                <a:spcPts val="0"/>
              </a:spcAft>
              <a:buSzPts val="3000"/>
              <a:buNone/>
              <a:defRPr sz="3000">
                <a:solidFill>
                  <a:schemeClr val="accent1"/>
                </a:solidFill>
              </a:defRPr>
            </a:lvl2pPr>
            <a:lvl3pPr lvl="2" algn="l">
              <a:lnSpc>
                <a:spcPct val="115000"/>
              </a:lnSpc>
              <a:spcBef>
                <a:spcPts val="0"/>
              </a:spcBef>
              <a:spcAft>
                <a:spcPts val="0"/>
              </a:spcAft>
              <a:buSzPts val="3000"/>
              <a:buNone/>
              <a:defRPr sz="3000">
                <a:solidFill>
                  <a:schemeClr val="accent1"/>
                </a:solidFill>
              </a:defRPr>
            </a:lvl3pPr>
            <a:lvl4pPr lvl="3" algn="l">
              <a:lnSpc>
                <a:spcPct val="115000"/>
              </a:lnSpc>
              <a:spcBef>
                <a:spcPts val="0"/>
              </a:spcBef>
              <a:spcAft>
                <a:spcPts val="0"/>
              </a:spcAft>
              <a:buSzPts val="3000"/>
              <a:buNone/>
              <a:defRPr sz="3000">
                <a:solidFill>
                  <a:schemeClr val="accent1"/>
                </a:solidFill>
              </a:defRPr>
            </a:lvl4pPr>
            <a:lvl5pPr lvl="4" algn="l">
              <a:lnSpc>
                <a:spcPct val="115000"/>
              </a:lnSpc>
              <a:spcBef>
                <a:spcPts val="0"/>
              </a:spcBef>
              <a:spcAft>
                <a:spcPts val="0"/>
              </a:spcAft>
              <a:buClr>
                <a:schemeClr val="accent1"/>
              </a:buClr>
              <a:buSzPts val="3000"/>
              <a:buNone/>
              <a:defRPr sz="3000">
                <a:solidFill>
                  <a:schemeClr val="accent1"/>
                </a:solidFill>
              </a:defRPr>
            </a:lvl5pPr>
            <a:lvl6pPr lvl="5" algn="l">
              <a:lnSpc>
                <a:spcPct val="115000"/>
              </a:lnSpc>
              <a:spcBef>
                <a:spcPts val="0"/>
              </a:spcBef>
              <a:spcAft>
                <a:spcPts val="0"/>
              </a:spcAft>
              <a:buClr>
                <a:schemeClr val="accent1"/>
              </a:buClr>
              <a:buSzPts val="3000"/>
              <a:buNone/>
              <a:defRPr sz="3000">
                <a:solidFill>
                  <a:schemeClr val="accent1"/>
                </a:solidFill>
              </a:defRPr>
            </a:lvl6pPr>
            <a:lvl7pPr lvl="6" algn="l">
              <a:lnSpc>
                <a:spcPct val="115000"/>
              </a:lnSpc>
              <a:spcBef>
                <a:spcPts val="0"/>
              </a:spcBef>
              <a:spcAft>
                <a:spcPts val="0"/>
              </a:spcAft>
              <a:buClr>
                <a:schemeClr val="accent1"/>
              </a:buClr>
              <a:buSzPts val="3000"/>
              <a:buNone/>
              <a:defRPr sz="3000">
                <a:solidFill>
                  <a:schemeClr val="accent1"/>
                </a:solidFill>
              </a:defRPr>
            </a:lvl7pPr>
            <a:lvl8pPr lvl="7" algn="l">
              <a:lnSpc>
                <a:spcPct val="115000"/>
              </a:lnSpc>
              <a:spcBef>
                <a:spcPts val="0"/>
              </a:spcBef>
              <a:spcAft>
                <a:spcPts val="0"/>
              </a:spcAft>
              <a:buClr>
                <a:schemeClr val="accent1"/>
              </a:buClr>
              <a:buSzPts val="3000"/>
              <a:buNone/>
              <a:defRPr sz="3000">
                <a:solidFill>
                  <a:schemeClr val="accent1"/>
                </a:solidFill>
              </a:defRPr>
            </a:lvl8pPr>
            <a:lvl9pPr lvl="8" algn="l">
              <a:lnSpc>
                <a:spcPct val="115000"/>
              </a:lnSpc>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sp>
        <p:nvSpPr>
          <p:cNvPr id="26" name="Google Shape;26;p34"/>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4"/>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txBox="1">
            <a:spLocks noGrp="1"/>
          </p:cNvSpPr>
          <p:nvPr>
            <p:ph type="body" idx="1"/>
          </p:nvPr>
        </p:nvSpPr>
        <p:spPr>
          <a:xfrm>
            <a:off x="787200" y="1494625"/>
            <a:ext cx="5754000" cy="2154300"/>
          </a:xfrm>
          <a:prstGeom prst="rect">
            <a:avLst/>
          </a:prstGeom>
          <a:noFill/>
          <a:ln>
            <a:noFill/>
          </a:ln>
        </p:spPr>
        <p:txBody>
          <a:bodyPr spcFirstLastPara="1" wrap="square" lIns="0" tIns="0" rIns="0" bIns="0" anchor="ctr" anchorCtr="0">
            <a:noAutofit/>
          </a:bodyPr>
          <a:lstStyle>
            <a:lvl1pPr marL="457200" lvl="0" indent="-419100" algn="l">
              <a:lnSpc>
                <a:spcPct val="115000"/>
              </a:lnSpc>
              <a:spcBef>
                <a:spcPts val="600"/>
              </a:spcBef>
              <a:spcAft>
                <a:spcPts val="0"/>
              </a:spcAft>
              <a:buSzPts val="3000"/>
              <a:buFont typeface="IBM Plex Serif Medium"/>
              <a:buChar char="▫"/>
              <a:defRPr sz="3000" i="1">
                <a:latin typeface="IBM Plex Serif Medium"/>
                <a:ea typeface="IBM Plex Serif Medium"/>
                <a:cs typeface="IBM Plex Serif Medium"/>
                <a:sym typeface="IBM Plex Serif Medium"/>
              </a:defRPr>
            </a:lvl1pPr>
            <a:lvl2pPr marL="914400" lvl="1"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2pPr>
            <a:lvl3pPr marL="1371600" lvl="2"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3pPr>
            <a:lvl4pPr marL="1828800" lvl="3"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4pPr>
            <a:lvl5pPr marL="2286000" lvl="4"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5pPr>
            <a:lvl6pPr marL="2743200" lvl="5"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6pPr>
            <a:lvl7pPr marL="3200400" lvl="6"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7pPr>
            <a:lvl8pPr marL="3657600" lvl="7"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8pPr>
            <a:lvl9pPr marL="4114800" lvl="8" indent="-419100" algn="l">
              <a:lnSpc>
                <a:spcPct val="115000"/>
              </a:lnSpc>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9pPr>
          </a:lstStyle>
          <a:p>
            <a:endParaRPr/>
          </a:p>
        </p:txBody>
      </p:sp>
      <p:sp>
        <p:nvSpPr>
          <p:cNvPr id="29" name="Google Shape;29;p3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34"/>
          <p:cNvSpPr/>
          <p:nvPr/>
        </p:nvSpPr>
        <p:spPr>
          <a:xfrm>
            <a:off x="7805074" y="343750"/>
            <a:ext cx="1046975" cy="714950"/>
          </a:xfrm>
          <a:prstGeom prst="rect">
            <a:avLst/>
          </a:prstGeom>
        </p:spPr>
        <p:txBody>
          <a:bodyPr>
            <a:prstTxWarp prst="textPlain">
              <a:avLst/>
            </a:prstTxWarp>
          </a:bodyPr>
          <a:lstStyle/>
          <a:p>
            <a:pPr lvl="0" algn="ctr"/>
            <a:r>
              <a:rPr b="1" i="0">
                <a:ln>
                  <a:noFill/>
                </a:ln>
                <a:solidFill>
                  <a:schemeClr val="accent1"/>
                </a:solidFill>
                <a:latin typeface="IBM Plex Serif"/>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32"/>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2"/>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2"/>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38"/>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8"/>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8"/>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3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36"/>
          <p:cNvSpPr/>
          <p:nvPr/>
        </p:nvSpPr>
        <p:spPr>
          <a:xfrm>
            <a:off x="0" y="0"/>
            <a:ext cx="9144000" cy="5143500"/>
          </a:xfrm>
          <a:prstGeom prst="rect">
            <a:avLst/>
          </a:prstGeom>
          <a:solidFill>
            <a:srgbClr val="040F20">
              <a:alpha val="6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6"/>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36"/>
          <p:cNvSpPr txBox="1">
            <a:spLocks noGrp="1"/>
          </p:cNvSpPr>
          <p:nvPr>
            <p:ph type="body" idx="1"/>
          </p:nvPr>
        </p:nvSpPr>
        <p:spPr>
          <a:xfrm>
            <a:off x="787200" y="1494625"/>
            <a:ext cx="2024100" cy="28437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5" name="Google Shape;45;p36"/>
          <p:cNvSpPr txBox="1">
            <a:spLocks noGrp="1"/>
          </p:cNvSpPr>
          <p:nvPr>
            <p:ph type="body" idx="2"/>
          </p:nvPr>
        </p:nvSpPr>
        <p:spPr>
          <a:xfrm>
            <a:off x="3134250" y="1494625"/>
            <a:ext cx="2024100" cy="28437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6" name="Google Shape;46;p36"/>
          <p:cNvSpPr txBox="1">
            <a:spLocks noGrp="1"/>
          </p:cNvSpPr>
          <p:nvPr>
            <p:ph type="body" idx="3"/>
          </p:nvPr>
        </p:nvSpPr>
        <p:spPr>
          <a:xfrm>
            <a:off x="5481300" y="1494625"/>
            <a:ext cx="2024100" cy="28437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7" name="Google Shape;47;p3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1pPr>
            <a:lvl2pPr marR="0" lvl="1"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2pPr>
            <a:lvl3pPr marR="0" lvl="2"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3pPr>
            <a:lvl4pPr marR="0" lvl="3"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4pPr>
            <a:lvl5pPr marR="0" lvl="4"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5pPr>
            <a:lvl6pPr marR="0" lvl="5"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6pPr>
            <a:lvl7pPr marR="0" lvl="6"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7pPr>
            <a:lvl8pPr marR="0" lvl="7"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8pPr>
            <a:lvl9pPr marR="0" lvl="8"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9pPr>
          </a:lstStyle>
          <a:p>
            <a:endParaRPr/>
          </a:p>
        </p:txBody>
      </p:sp>
      <p:sp>
        <p:nvSpPr>
          <p:cNvPr id="7" name="Google Shape;7;p29"/>
          <p:cNvSpPr txBox="1">
            <a:spLocks noGrp="1"/>
          </p:cNvSpPr>
          <p:nvPr>
            <p:ph type="body" idx="1"/>
          </p:nvPr>
        </p:nvSpPr>
        <p:spPr>
          <a:xfrm>
            <a:off x="787200" y="1494625"/>
            <a:ext cx="6718200" cy="28548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60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1pPr>
            <a:lvl2pPr marL="914400" marR="0" lvl="1"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2pPr>
            <a:lvl3pPr marL="1371600" marR="0" lvl="2"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3pPr>
            <a:lvl4pPr marL="1828800" marR="0" lvl="3"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4pPr>
            <a:lvl5pPr marL="2286000" marR="0" lvl="4"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5pPr>
            <a:lvl6pPr marL="2743200" marR="0" lvl="5"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6pPr>
            <a:lvl7pPr marL="3200400" marR="0" lvl="6"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7pPr>
            <a:lvl8pPr marL="3657600" marR="0" lvl="7"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8pPr>
            <a:lvl9pPr marL="4114800" marR="0" lvl="8"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9pPr>
          </a:lstStyle>
          <a:p>
            <a:endParaRPr/>
          </a:p>
        </p:txBody>
      </p:sp>
      <p:sp>
        <p:nvSpPr>
          <p:cNvPr id="8" name="Google Shape;8;p29"/>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jp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7.jp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5.xml.rels>&#65279;<?xml version="1.0" encoding="utf-8" standalone="yes"?>
<Relationships xmlns="http://schemas.openxmlformats.org/package/2006/relationships"><Relationship Id="rId8" Type="http://schemas.openxmlformats.org/officeDocument/2006/relationships/hyperlink" Target="#" TargetMode="External" /><Relationship Id="rId13" Type="http://schemas.openxmlformats.org/officeDocument/2006/relationships/hyperlink" Target="#" TargetMode="External" /><Relationship Id="rId3" Type="http://schemas.openxmlformats.org/officeDocument/2006/relationships/hyperlink" Target="#" TargetMode="External" /><Relationship Id="rId7" Type="http://schemas.openxmlformats.org/officeDocument/2006/relationships/hyperlink" Target="#" TargetMode="External" /><Relationship Id="rId12" Type="http://schemas.openxmlformats.org/officeDocument/2006/relationships/hyperlink" Target="#" TargetMode="External" /><Relationship Id="rId2" Type="http://schemas.openxmlformats.org/officeDocument/2006/relationships/hyperlink" Target="#" TargetMode="External" /><Relationship Id="rId1" Type="http://schemas.openxmlformats.org/officeDocument/2006/relationships/slideLayout" Target="../slideLayouts/slideLayout2.xml" /><Relationship Id="rId6" Type="http://schemas.openxmlformats.org/officeDocument/2006/relationships/hyperlink" Target="#" TargetMode="External" /><Relationship Id="rId11" Type="http://schemas.openxmlformats.org/officeDocument/2006/relationships/hyperlink" Target="#" TargetMode="External" /><Relationship Id="rId5" Type="http://schemas.openxmlformats.org/officeDocument/2006/relationships/hyperlink" Target="#" TargetMode="External" /><Relationship Id="rId10" Type="http://schemas.openxmlformats.org/officeDocument/2006/relationships/hyperlink" Target="#" TargetMode="External" /><Relationship Id="rId4" Type="http://schemas.openxmlformats.org/officeDocument/2006/relationships/hyperlink" Target="#" TargetMode="External" /><Relationship Id="rId9" Type="http://schemas.openxmlformats.org/officeDocument/2006/relationships/hyperlink" Target="#" TargetMode="External" /><Relationship Id="rId14" Type="http://schemas.openxmlformats.org/officeDocument/2006/relationships/hyperlink" Target="#" TargetMode="External" /></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03.jpg"/><Relationship Id="rId7"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3.jpg"/><Relationship Id="rId7"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13.jpg"/><Relationship Id="rId7"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7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39.png"/></Relationships>
</file>

<file path=ppt/slides/_rels/slide76.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&#65279;<?xml version="1.0" encoding="utf-8" standalone="yes"?>
<Relationships xmlns="http://schemas.openxmlformats.org/package/2006/relationships"><Relationship Id="rId3" Type="http://schemas.openxmlformats.org/officeDocument/2006/relationships/hyperlink" Target="#" TargetMode="External" /><Relationship Id="rId2" Type="http://schemas.openxmlformats.org/officeDocument/2006/relationships/hyperlink" Target="#" TargetMode="Externa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&#65279;<?xml version="1.0" encoding="utf-8" standalone="yes"?>
<Relationships xmlns="http://schemas.openxmlformats.org/package/2006/relationships"><Relationship Id="rId8" Type="http://schemas.openxmlformats.org/officeDocument/2006/relationships/hyperlink" Target="#" TargetMode="External" /><Relationship Id="rId3" Type="http://schemas.openxmlformats.org/officeDocument/2006/relationships/hyperlink" Target="#" TargetMode="External" /><Relationship Id="rId7" Type="http://schemas.openxmlformats.org/officeDocument/2006/relationships/hyperlink" Target="#" TargetMode="External" /><Relationship Id="rId2" Type="http://schemas.openxmlformats.org/officeDocument/2006/relationships/notesSlide" Target="../notesSlides/notesSlide77.xml" /><Relationship Id="rId1" Type="http://schemas.openxmlformats.org/officeDocument/2006/relationships/slideLayout" Target="../slideLayouts/slideLayout7.xml" /><Relationship Id="rId6" Type="http://schemas.openxmlformats.org/officeDocument/2006/relationships/hyperlink" Target="#" TargetMode="External" /><Relationship Id="rId5" Type="http://schemas.openxmlformats.org/officeDocument/2006/relationships/hyperlink" Target="#" TargetMode="External" /><Relationship Id="rId4" Type="http://schemas.openxmlformats.org/officeDocument/2006/relationships/hyperlink" Target="#" TargetMode="External" /><Relationship Id="rId9" Type="http://schemas.openxmlformats.org/officeDocument/2006/relationships/hyperlink" Target="#" TargetMode="External" /></Relationships>
</file>

<file path=ppt/slides/_rels/slide91.xml.rels>&#65279;<?xml version="1.0" encoding="utf-8" standalone="yes"?>
<Relationships xmlns="http://schemas.openxmlformats.org/package/2006/relationships"><Relationship Id="rId3" Type="http://schemas.openxmlformats.org/officeDocument/2006/relationships/image" Target="../media/image144.jpg" /><Relationship Id="rId2" Type="http://schemas.openxmlformats.org/officeDocument/2006/relationships/notesSlide" Target="../notesSlides/notesSlide78.xml" /><Relationship Id="rId1" Type="http://schemas.openxmlformats.org/officeDocument/2006/relationships/slideLayout" Target="../slideLayouts/slideLayout5.xml" /><Relationship Id="rId4" Type="http://schemas.openxmlformats.org/officeDocument/2006/relationships/hyperlink" Target="#"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787200" y="1494625"/>
            <a:ext cx="57540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r>
              <a:rPr lang="en" dirty="0"/>
              <a:t>房價預測</a:t>
            </a:r>
            <a:endParaRPr dirty="0"/>
          </a:p>
        </p:txBody>
      </p:sp>
      <p:grpSp>
        <p:nvGrpSpPr>
          <p:cNvPr id="53" name="Google Shape;53;p1"/>
          <p:cNvGrpSpPr/>
          <p:nvPr/>
        </p:nvGrpSpPr>
        <p:grpSpPr>
          <a:xfrm>
            <a:off x="7838587" y="339351"/>
            <a:ext cx="969992" cy="1033523"/>
            <a:chOff x="5970800" y="1619250"/>
            <a:chExt cx="428650" cy="456725"/>
          </a:xfrm>
        </p:grpSpPr>
        <p:sp>
          <p:nvSpPr>
            <p:cNvPr id="54" name="Google Shape;54;p1"/>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5" name="Google Shape;55;p1"/>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6" name="Google Shape;56;p1"/>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7" name="Google Shape;57;p1"/>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59" name="Google Shape;59;p1"/>
          <p:cNvSpPr txBox="1"/>
          <p:nvPr/>
        </p:nvSpPr>
        <p:spPr>
          <a:xfrm>
            <a:off x="6821021" y="3929206"/>
            <a:ext cx="1651800" cy="8552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altLang="en-US" sz="1800" b="0" i="0" u="none" strike="noStrike" cap="none" dirty="0">
                <a:solidFill>
                  <a:srgbClr val="FFFFFF"/>
                </a:solidFill>
                <a:latin typeface="IBM Plex Sans"/>
                <a:ea typeface="IBM Plex Sans"/>
                <a:cs typeface="IBM Plex Sans"/>
                <a:sym typeface="IBM Plex Sans"/>
              </a:rPr>
              <a:t>領航員</a:t>
            </a:r>
            <a:r>
              <a:rPr lang="en-US" altLang="zh-TW" sz="1800" b="0" i="0" u="none" strike="noStrike" cap="none" dirty="0">
                <a:solidFill>
                  <a:srgbClr val="FFFFFF"/>
                </a:solidFill>
                <a:latin typeface="IBM Plex Sans"/>
                <a:ea typeface="IBM Plex Sans"/>
                <a:cs typeface="IBM Plex Sans"/>
                <a:sym typeface="IBM Plex Sans"/>
              </a:rPr>
              <a:t>:</a:t>
            </a:r>
            <a:r>
              <a:rPr lang="zh-TW" altLang="en-US" sz="1800" b="0" i="0" u="none" strike="noStrike" cap="none" dirty="0">
                <a:solidFill>
                  <a:srgbClr val="FFFFFF"/>
                </a:solidFill>
                <a:latin typeface="IBM Plex Sans"/>
                <a:ea typeface="IBM Plex Sans"/>
                <a:cs typeface="IBM Plex Sans"/>
                <a:sym typeface="IBM Plex Sans"/>
              </a:rPr>
              <a:t>林清河</a:t>
            </a:r>
          </a:p>
          <a:p>
            <a:pPr marL="0" marR="0" lvl="0" indent="0" algn="l" rtl="0">
              <a:lnSpc>
                <a:spcPct val="100000"/>
              </a:lnSpc>
              <a:spcBef>
                <a:spcPts val="0"/>
              </a:spcBef>
              <a:spcAft>
                <a:spcPts val="0"/>
              </a:spcAft>
              <a:buClr>
                <a:srgbClr val="000000"/>
              </a:buClr>
              <a:buSzPts val="1800"/>
              <a:buFont typeface="Arial"/>
              <a:buNone/>
            </a:pPr>
            <a:r>
              <a:rPr lang="zh-TW" altLang="en-US" sz="1800" b="0" i="0" u="none" strike="noStrike" cap="none" dirty="0">
                <a:solidFill>
                  <a:srgbClr val="FFFFFF"/>
                </a:solidFill>
                <a:latin typeface="IBM Plex Sans"/>
                <a:ea typeface="IBM Plex Sans"/>
                <a:cs typeface="IBM Plex Sans"/>
                <a:sym typeface="IBM Plex Sans"/>
              </a:rPr>
              <a:t>報告人</a:t>
            </a:r>
            <a:r>
              <a:rPr lang="en-US" altLang="zh-TW" sz="1800" b="0" i="0" u="none" strike="noStrike" cap="none" dirty="0">
                <a:solidFill>
                  <a:srgbClr val="FFFFFF"/>
                </a:solidFill>
                <a:latin typeface="IBM Plex Sans"/>
                <a:ea typeface="IBM Plex Sans"/>
                <a:cs typeface="IBM Plex Sans"/>
                <a:sym typeface="IBM Plex Sans"/>
              </a:rPr>
              <a:t>:</a:t>
            </a:r>
            <a:r>
              <a:rPr lang="zh-TW" altLang="en-US" sz="1800" b="0" i="0" u="none" strike="noStrike" cap="none" dirty="0">
                <a:solidFill>
                  <a:srgbClr val="FFFFFF"/>
                </a:solidFill>
                <a:latin typeface="IBM Plex Sans"/>
                <a:ea typeface="IBM Plex Sans"/>
                <a:cs typeface="IBM Plex Sans"/>
                <a:sym typeface="IBM Plex Sans"/>
              </a:rPr>
              <a:t>邱翰杰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505066830_0_36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342900" indent="-342900"/>
            <a:r>
              <a:rPr lang="zh-TW" altLang="en-US" dirty="0"/>
              <a:t>激活函數</a:t>
            </a:r>
            <a:r>
              <a:rPr lang="en-US" altLang="zh-TW" dirty="0"/>
              <a:t>activation function</a:t>
            </a:r>
          </a:p>
        </p:txBody>
      </p:sp>
      <p:sp>
        <p:nvSpPr>
          <p:cNvPr id="89" name="Google Shape;89;g8505066830_0_365"/>
          <p:cNvSpPr txBox="1">
            <a:spLocks noGrp="1"/>
          </p:cNvSpPr>
          <p:nvPr>
            <p:ph type="body" idx="1"/>
          </p:nvPr>
        </p:nvSpPr>
        <p:spPr>
          <a:xfrm>
            <a:off x="787200" y="1461088"/>
            <a:ext cx="6718200" cy="3326700"/>
          </a:xfrm>
          <a:prstGeom prst="rect">
            <a:avLst/>
          </a:prstGeom>
        </p:spPr>
        <p:txBody>
          <a:bodyPr spcFirstLastPara="1" wrap="square" lIns="0" tIns="0" rIns="0" bIns="0" anchor="t" anchorCtr="0">
            <a:noAutofit/>
          </a:bodyPr>
          <a:lstStyle/>
          <a:p>
            <a:pPr marL="0" lvl="0" indent="0">
              <a:buNone/>
            </a:pPr>
            <a:r>
              <a:rPr lang="zh-TW" altLang="en-US" dirty="0"/>
              <a:t> 一個節點的激勵函數</a:t>
            </a:r>
            <a:r>
              <a:rPr lang="en-US" altLang="zh-TW" dirty="0"/>
              <a:t>(Activation Function)</a:t>
            </a:r>
          </a:p>
          <a:p>
            <a:pPr marL="0" lvl="0" indent="0">
              <a:buNone/>
            </a:pPr>
            <a:r>
              <a:rPr lang="zh-TW" altLang="en-US" dirty="0"/>
              <a:t>定義了該節點在給定的輸入或輸入的集合</a:t>
            </a:r>
            <a:endParaRPr lang="en-US" altLang="zh-TW" dirty="0"/>
          </a:p>
          <a:p>
            <a:pPr marL="0" lvl="0" indent="0">
              <a:buNone/>
            </a:pPr>
            <a:r>
              <a:rPr lang="zh-TW" altLang="en-US" dirty="0"/>
              <a:t>下的輸出。</a:t>
            </a:r>
            <a:r>
              <a:rPr lang="en-US" altLang="zh-TW" dirty="0"/>
              <a:t>(</a:t>
            </a:r>
            <a:r>
              <a:rPr lang="zh-TW" altLang="en-US" dirty="0"/>
              <a:t>節點到結點傳遞</a:t>
            </a:r>
            <a:endParaRPr lang="en-US" altLang="zh-TW" dirty="0"/>
          </a:p>
          <a:p>
            <a:pPr marL="0" lvl="0" indent="0">
              <a:buNone/>
            </a:pPr>
            <a:r>
              <a:rPr lang="zh-TW" altLang="en-US" dirty="0"/>
              <a:t>資訊的函數</a:t>
            </a:r>
            <a:r>
              <a:rPr lang="en-US" altLang="zh-TW" dirty="0"/>
              <a:t>)</a:t>
            </a:r>
          </a:p>
          <a:p>
            <a:pPr marL="0" lvl="0" indent="0">
              <a:buNone/>
            </a:pPr>
            <a:endParaRPr lang="en-US" altLang="zh-TW" sz="1050" dirty="0"/>
          </a:p>
          <a:p>
            <a:pPr marL="0" indent="0">
              <a:buNone/>
            </a:pPr>
            <a:r>
              <a:rPr lang="zh-TW" altLang="en-US" dirty="0"/>
              <a:t>常見的激勵函數</a:t>
            </a:r>
            <a:r>
              <a:rPr lang="en-US" altLang="zh-TW" dirty="0"/>
              <a:t>:</a:t>
            </a:r>
          </a:p>
          <a:p>
            <a:pPr marL="342900" indent="-342900"/>
            <a:r>
              <a:rPr lang="en-US" altLang="zh-TW" dirty="0" err="1"/>
              <a:t>ReLU</a:t>
            </a:r>
            <a:r>
              <a:rPr lang="zh-TW" altLang="en-US" dirty="0"/>
              <a:t>、</a:t>
            </a:r>
            <a:r>
              <a:rPr lang="en-US" altLang="zh-TW" dirty="0"/>
              <a:t>tanh()</a:t>
            </a:r>
            <a:r>
              <a:rPr lang="zh-TW" altLang="en-US" dirty="0"/>
              <a:t>、</a:t>
            </a:r>
            <a:r>
              <a:rPr lang="en-US" altLang="zh-TW" dirty="0"/>
              <a:t>SOFTMAX</a:t>
            </a:r>
          </a:p>
          <a:p>
            <a:pPr marL="0" indent="0">
              <a:buNone/>
            </a:pPr>
            <a:r>
              <a:rPr lang="en-US" altLang="zh-TW" dirty="0"/>
              <a:t>SIGMOID </a:t>
            </a:r>
          </a:p>
          <a:p>
            <a:pPr marL="0" indent="0">
              <a:buNone/>
            </a:pPr>
            <a:endParaRPr lang="en-US"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90" name="Google Shape;90;g8505066830_0_36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dirty="0"/>
          </a:p>
        </p:txBody>
      </p:sp>
      <p:pic>
        <p:nvPicPr>
          <p:cNvPr id="6" name="Google Shape;100;g77b53ed9bc_1_7">
            <a:extLst>
              <a:ext uri="{FF2B5EF4-FFF2-40B4-BE49-F238E27FC236}">
                <a16:creationId xmlns:a16="http://schemas.microsoft.com/office/drawing/2014/main" id="{CA5BBAA2-EB9C-48D7-9EA3-1A6FA94871A4}"/>
              </a:ext>
            </a:extLst>
          </p:cNvPr>
          <p:cNvPicPr preferRelativeResize="0"/>
          <p:nvPr/>
        </p:nvPicPr>
        <p:blipFill>
          <a:blip r:embed="rId3">
            <a:alphaModFix/>
          </a:blip>
          <a:stretch>
            <a:fillRect/>
          </a:stretch>
        </p:blipFill>
        <p:spPr>
          <a:xfrm>
            <a:off x="5714050" y="714788"/>
            <a:ext cx="1979425" cy="1304275"/>
          </a:xfrm>
          <a:prstGeom prst="rect">
            <a:avLst/>
          </a:prstGeom>
          <a:noFill/>
          <a:ln>
            <a:noFill/>
          </a:ln>
        </p:spPr>
      </p:pic>
      <p:pic>
        <p:nvPicPr>
          <p:cNvPr id="7" name="圖片 6" descr="https://upload.wikimedia.org/wikipedia/commons/thumb/3/33/Sigmoid_function_01.png/220px-Sigmoid_function_01.png">
            <a:extLst>
              <a:ext uri="{FF2B5EF4-FFF2-40B4-BE49-F238E27FC236}">
                <a16:creationId xmlns:a16="http://schemas.microsoft.com/office/drawing/2014/main" id="{14D38D2A-0D4B-42FE-80DB-C5FE8BD785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46300" y="2433767"/>
            <a:ext cx="2095500" cy="2095500"/>
          </a:xfrm>
          <a:prstGeom prst="rect">
            <a:avLst/>
          </a:prstGeom>
          <a:noFill/>
          <a:ln>
            <a:noFill/>
          </a:ln>
        </p:spPr>
      </p:pic>
      <p:pic>
        <p:nvPicPr>
          <p:cNvPr id="8" name="Picture 2" descr="A Gentle Introduction to the Rectified Linear Unit (ReLU)">
            <a:extLst>
              <a:ext uri="{FF2B5EF4-FFF2-40B4-BE49-F238E27FC236}">
                <a16:creationId xmlns:a16="http://schemas.microsoft.com/office/drawing/2014/main" id="{B37371C6-2506-4FBA-802C-4B790802E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337" y="2443815"/>
            <a:ext cx="27940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6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505066830_0_36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lvl="0"/>
            <a:r>
              <a:rPr lang="zh-TW" altLang="en-US" dirty="0"/>
              <a:t>優化器</a:t>
            </a:r>
            <a:r>
              <a:rPr lang="en-US" altLang="zh-TW" dirty="0"/>
              <a:t>Optimizer</a:t>
            </a:r>
          </a:p>
        </p:txBody>
      </p:sp>
      <p:sp>
        <p:nvSpPr>
          <p:cNvPr id="89" name="Google Shape;89;g8505066830_0_365"/>
          <p:cNvSpPr txBox="1">
            <a:spLocks noGrp="1"/>
          </p:cNvSpPr>
          <p:nvPr>
            <p:ph type="body" idx="1"/>
          </p:nvPr>
        </p:nvSpPr>
        <p:spPr>
          <a:xfrm>
            <a:off x="787200" y="1461088"/>
            <a:ext cx="6718200" cy="3326700"/>
          </a:xfrm>
          <a:prstGeom prst="rect">
            <a:avLst/>
          </a:prstGeom>
        </p:spPr>
        <p:txBody>
          <a:bodyPr spcFirstLastPara="1" wrap="square" lIns="0" tIns="0" rIns="0" bIns="0" anchor="t" anchorCtr="0">
            <a:noAutofit/>
          </a:bodyPr>
          <a:lstStyle/>
          <a:p>
            <a:pPr marL="0" lvl="0" indent="0">
              <a:buNone/>
            </a:pPr>
            <a:r>
              <a:rPr lang="zh-TW" altLang="en-US" dirty="0"/>
              <a:t>對目標函數進行優化從而訓練出最好的模型，而優化算法的功能，是通過改善訓練方式，來最小化 </a:t>
            </a:r>
            <a:r>
              <a:rPr lang="en-US" altLang="zh-TW" dirty="0"/>
              <a:t>(</a:t>
            </a:r>
            <a:r>
              <a:rPr lang="zh-TW" altLang="en-US" dirty="0"/>
              <a:t>或最大化</a:t>
            </a:r>
            <a:r>
              <a:rPr lang="en-US" altLang="zh-TW" dirty="0"/>
              <a:t>) </a:t>
            </a:r>
            <a:r>
              <a:rPr lang="zh-TW" altLang="en-US" dirty="0"/>
              <a:t>損失函數。</a:t>
            </a:r>
            <a:endParaRPr lang="en-US" altLang="zh-TW" sz="1050" dirty="0"/>
          </a:p>
          <a:p>
            <a:pPr marL="0" indent="0">
              <a:buNone/>
            </a:pPr>
            <a:endParaRPr lang="en-US"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90" name="Google Shape;90;g8505066830_0_36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dirty="0"/>
          </a:p>
        </p:txBody>
      </p:sp>
      <p:pic>
        <p:nvPicPr>
          <p:cNvPr id="9" name="Picture 4" descr="https://images2018.cnblogs.com/blog/1192699/201803/1192699-20180311110108768-2113908893.gif">
            <a:extLst>
              <a:ext uri="{FF2B5EF4-FFF2-40B4-BE49-F238E27FC236}">
                <a16:creationId xmlns:a16="http://schemas.microsoft.com/office/drawing/2014/main" id="{E7574555-21A9-4BE9-B536-42CEE5C2C4C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23691" y="2428297"/>
            <a:ext cx="3138041" cy="2429451"/>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101;g77b53ed9bc_1_7">
            <a:extLst>
              <a:ext uri="{FF2B5EF4-FFF2-40B4-BE49-F238E27FC236}">
                <a16:creationId xmlns:a16="http://schemas.microsoft.com/office/drawing/2014/main" id="{A2C74637-D9E0-4D34-A74F-71AAB6BD8F6F}"/>
              </a:ext>
            </a:extLst>
          </p:cNvPr>
          <p:cNvPicPr preferRelativeResize="0"/>
          <p:nvPr/>
        </p:nvPicPr>
        <p:blipFill>
          <a:blip r:embed="rId4">
            <a:alphaModFix/>
          </a:blip>
          <a:stretch>
            <a:fillRect/>
          </a:stretch>
        </p:blipFill>
        <p:spPr>
          <a:xfrm>
            <a:off x="1082268" y="2428298"/>
            <a:ext cx="2916976" cy="2429450"/>
          </a:xfrm>
          <a:prstGeom prst="rect">
            <a:avLst/>
          </a:prstGeom>
          <a:noFill/>
          <a:ln>
            <a:noFill/>
          </a:ln>
        </p:spPr>
      </p:pic>
    </p:spTree>
    <p:extLst>
      <p:ext uri="{BB962C8B-B14F-4D97-AF65-F5344CB8AC3E}">
        <p14:creationId xmlns:p14="http://schemas.microsoft.com/office/powerpoint/2010/main" val="74165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g8505066830_0_355"/>
          <p:cNvSpPr txBox="1">
            <a:spLocks noGrp="1"/>
          </p:cNvSpPr>
          <p:nvPr>
            <p:ph type="ctrTitle"/>
          </p:nvPr>
        </p:nvSpPr>
        <p:spPr>
          <a:xfrm>
            <a:off x="787200" y="1494625"/>
            <a:ext cx="5727000" cy="12606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endParaRPr dirty="0"/>
          </a:p>
          <a:p>
            <a:pPr marL="0" lvl="0" indent="0" algn="l" rtl="0">
              <a:lnSpc>
                <a:spcPct val="100000"/>
              </a:lnSpc>
              <a:spcBef>
                <a:spcPts val="0"/>
              </a:spcBef>
              <a:spcAft>
                <a:spcPts val="0"/>
              </a:spcAft>
              <a:buClr>
                <a:srgbClr val="000000"/>
              </a:buClr>
              <a:buSzPts val="4200"/>
              <a:buFont typeface="Arial"/>
              <a:buNone/>
            </a:pPr>
            <a:r>
              <a:rPr lang="en"/>
              <a:t>2.流程圖與資料集來源</a:t>
            </a:r>
            <a:endParaRPr sz="2800" dirty="0"/>
          </a:p>
        </p:txBody>
      </p:sp>
      <p:grpSp>
        <p:nvGrpSpPr>
          <p:cNvPr id="107" name="Google Shape;107;g8505066830_0_355"/>
          <p:cNvGrpSpPr/>
          <p:nvPr/>
        </p:nvGrpSpPr>
        <p:grpSpPr>
          <a:xfrm>
            <a:off x="7863404" y="334303"/>
            <a:ext cx="952401" cy="868821"/>
            <a:chOff x="6625350" y="1613750"/>
            <a:chExt cx="480525" cy="438400"/>
          </a:xfrm>
        </p:grpSpPr>
        <p:sp>
          <p:nvSpPr>
            <p:cNvPr id="108" name="Google Shape;108;g8505066830_0_355"/>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9" name="Google Shape;109;g8505066830_0_355"/>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0" name="Google Shape;110;g8505066830_0_355"/>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1" name="Google Shape;111;g8505066830_0_355"/>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2" name="Google Shape;112;g8505066830_0_355"/>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8505066830_0_0"/>
          <p:cNvGrpSpPr/>
          <p:nvPr/>
        </p:nvGrpSpPr>
        <p:grpSpPr>
          <a:xfrm>
            <a:off x="8382742" y="339344"/>
            <a:ext cx="425995" cy="538700"/>
            <a:chOff x="584925" y="238125"/>
            <a:chExt cx="415200" cy="525100"/>
          </a:xfrm>
        </p:grpSpPr>
        <p:sp>
          <p:nvSpPr>
            <p:cNvPr id="118" name="Google Shape;118;g8505066830_0_0"/>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9" name="Google Shape;119;g8505066830_0_0"/>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g8505066830_0_0"/>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g8505066830_0_0"/>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g8505066830_0_0"/>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g8505066830_0_0"/>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4" name="Google Shape;124;g8505066830_0_0"/>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en"/>
              <a:t>流程圖</a:t>
            </a:r>
            <a:endParaRPr dirty="0"/>
          </a:p>
        </p:txBody>
      </p:sp>
      <p:sp>
        <p:nvSpPr>
          <p:cNvPr id="125" name="Google Shape;125;g8505066830_0_0"/>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13</a:t>
            </a:fld>
            <a:endParaRPr dirty="0"/>
          </a:p>
        </p:txBody>
      </p:sp>
      <p:grpSp>
        <p:nvGrpSpPr>
          <p:cNvPr id="126" name="Google Shape;126;g8505066830_0_0"/>
          <p:cNvGrpSpPr/>
          <p:nvPr/>
        </p:nvGrpSpPr>
        <p:grpSpPr>
          <a:xfrm>
            <a:off x="1119233" y="-95664"/>
            <a:ext cx="8403834" cy="4119401"/>
            <a:chOff x="2222239" y="1325639"/>
            <a:chExt cx="20487162" cy="8955220"/>
          </a:xfrm>
        </p:grpSpPr>
        <p:sp>
          <p:nvSpPr>
            <p:cNvPr id="127" name="Google Shape;127;g8505066830_0_0"/>
            <p:cNvSpPr/>
            <p:nvPr/>
          </p:nvSpPr>
          <p:spPr>
            <a:xfrm>
              <a:off x="2487654" y="4638363"/>
              <a:ext cx="16922857" cy="5267379"/>
            </a:xfrm>
            <a:custGeom>
              <a:avLst/>
              <a:gdLst/>
              <a:ahLst/>
              <a:cxnLst/>
              <a:rect l="l" t="t" r="r" b="b"/>
              <a:pathLst>
                <a:path w="4684528" h="1458098" extrusionOk="0">
                  <a:moveTo>
                    <a:pt x="4581582" y="0"/>
                  </a:moveTo>
                  <a:lnTo>
                    <a:pt x="4684528" y="84779"/>
                  </a:lnTo>
                  <a:lnTo>
                    <a:pt x="3394679" y="1332239"/>
                  </a:lnTo>
                  <a:lnTo>
                    <a:pt x="2716448" y="641897"/>
                  </a:lnTo>
                  <a:lnTo>
                    <a:pt x="1929217" y="1417018"/>
                  </a:lnTo>
                  <a:lnTo>
                    <a:pt x="1014817" y="490506"/>
                  </a:lnTo>
                  <a:lnTo>
                    <a:pt x="16577" y="1458098"/>
                  </a:lnTo>
                  <a:lnTo>
                    <a:pt x="0" y="1458098"/>
                  </a:lnTo>
                  <a:lnTo>
                    <a:pt x="1008761" y="436006"/>
                  </a:lnTo>
                  <a:lnTo>
                    <a:pt x="1929217" y="1344350"/>
                  </a:lnTo>
                  <a:lnTo>
                    <a:pt x="2716448" y="545007"/>
                  </a:lnTo>
                  <a:lnTo>
                    <a:pt x="3388623" y="1211126"/>
                  </a:lnTo>
                  <a:close/>
                </a:path>
              </a:pathLst>
            </a:custGeom>
            <a:solidFill>
              <a:srgbClr val="D8D8D8"/>
            </a:solidFill>
            <a:ln>
              <a:noFill/>
            </a:ln>
          </p:spPr>
          <p:txBody>
            <a:bodyPr spcFirstLastPara="1" wrap="square" lIns="243775" tIns="121875" rIns="243775" bIns="121875" anchor="ctr" anchorCtr="0">
              <a:noAutofit/>
            </a:bodyPr>
            <a:lstStyle/>
            <a:p>
              <a:pPr marL="0" marR="0" lvl="0" indent="0" algn="ctr" rtl="0">
                <a:spcBef>
                  <a:spcPts val="0"/>
                </a:spcBef>
                <a:spcAft>
                  <a:spcPts val="0"/>
                </a:spcAft>
                <a:buNone/>
              </a:pPr>
              <a:endParaRPr sz="3600" b="0" i="0" u="none" strike="noStrike" cap="none" dirty="0">
                <a:solidFill>
                  <a:srgbClr val="FFFFFF"/>
                </a:solidFill>
                <a:latin typeface="Lato Light"/>
                <a:ea typeface="Lato Light"/>
                <a:cs typeface="Lato Light"/>
                <a:sym typeface="Lato Light"/>
              </a:endParaRPr>
            </a:p>
          </p:txBody>
        </p:sp>
        <p:grpSp>
          <p:nvGrpSpPr>
            <p:cNvPr id="128" name="Google Shape;128;g8505066830_0_0"/>
            <p:cNvGrpSpPr/>
            <p:nvPr/>
          </p:nvGrpSpPr>
          <p:grpSpPr>
            <a:xfrm>
              <a:off x="18182643" y="1325639"/>
              <a:ext cx="4526758" cy="4549148"/>
              <a:chOff x="6135613" y="614704"/>
              <a:chExt cx="1889929" cy="1898801"/>
            </a:xfrm>
          </p:grpSpPr>
          <p:sp>
            <p:nvSpPr>
              <p:cNvPr id="129" name="Google Shape;129;g8505066830_0_0"/>
              <p:cNvSpPr/>
              <p:nvPr/>
            </p:nvSpPr>
            <p:spPr>
              <a:xfrm>
                <a:off x="6135613" y="1916063"/>
                <a:ext cx="595963" cy="597442"/>
              </a:xfrm>
              <a:custGeom>
                <a:avLst/>
                <a:gdLst/>
                <a:ahLst/>
                <a:cxnLst/>
                <a:rect l="l" t="t" r="r" b="b"/>
                <a:pathLst>
                  <a:path w="200" h="200" extrusionOk="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rgbClr val="FFD6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0" name="Google Shape;130;g8505066830_0_0"/>
              <p:cNvSpPr/>
              <p:nvPr/>
            </p:nvSpPr>
            <p:spPr>
              <a:xfrm>
                <a:off x="6311593" y="1948597"/>
                <a:ext cx="387450" cy="385971"/>
              </a:xfrm>
              <a:custGeom>
                <a:avLst/>
                <a:gdLst/>
                <a:ahLst/>
                <a:cxnLst/>
                <a:rect l="l" t="t" r="r" b="b"/>
                <a:pathLst>
                  <a:path w="130" h="129" extrusionOk="0">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rgbClr val="FF5B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1" name="Google Shape;131;g8505066830_0_0"/>
              <p:cNvSpPr/>
              <p:nvPr/>
            </p:nvSpPr>
            <p:spPr>
              <a:xfrm>
                <a:off x="6713831" y="1710508"/>
                <a:ext cx="489489" cy="653637"/>
              </a:xfrm>
              <a:custGeom>
                <a:avLst/>
                <a:gdLst/>
                <a:ahLst/>
                <a:cxnLst/>
                <a:rect l="l" t="t" r="r" b="b"/>
                <a:pathLst>
                  <a:path w="164" h="219" extrusionOk="0">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rgbClr val="4454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2" name="Google Shape;132;g8505066830_0_0"/>
              <p:cNvSpPr/>
              <p:nvPr/>
            </p:nvSpPr>
            <p:spPr>
              <a:xfrm>
                <a:off x="6276101" y="1432490"/>
                <a:ext cx="652158" cy="492446"/>
              </a:xfrm>
              <a:custGeom>
                <a:avLst/>
                <a:gdLst/>
                <a:ahLst/>
                <a:cxnLst/>
                <a:rect l="l" t="t" r="r" b="b"/>
                <a:pathLst>
                  <a:path w="219" h="165" extrusionOk="0">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rgbClr val="4454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3" name="Google Shape;133;g8505066830_0_0"/>
              <p:cNvSpPr/>
              <p:nvPr/>
            </p:nvSpPr>
            <p:spPr>
              <a:xfrm>
                <a:off x="6901641" y="907510"/>
                <a:ext cx="832574" cy="832574"/>
              </a:xfrm>
              <a:custGeom>
                <a:avLst/>
                <a:gdLst/>
                <a:ahLst/>
                <a:cxnLst/>
                <a:rect l="l" t="t" r="r" b="b"/>
                <a:pathLst>
                  <a:path w="279" h="279" extrusionOk="0">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rgbClr val="ACB8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4" name="Google Shape;134;g8505066830_0_0"/>
              <p:cNvSpPr/>
              <p:nvPr/>
            </p:nvSpPr>
            <p:spPr>
              <a:xfrm>
                <a:off x="7534575" y="755192"/>
                <a:ext cx="351959" cy="351959"/>
              </a:xfrm>
              <a:custGeom>
                <a:avLst/>
                <a:gdLst/>
                <a:ahLst/>
                <a:cxnLst/>
                <a:rect l="l" t="t" r="r" b="b"/>
                <a:pathLst>
                  <a:path w="118" h="118" extrusionOk="0">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rgbClr val="ACB8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5" name="Google Shape;135;g8505066830_0_0"/>
              <p:cNvSpPr/>
              <p:nvPr/>
            </p:nvSpPr>
            <p:spPr>
              <a:xfrm>
                <a:off x="6446165" y="1321579"/>
                <a:ext cx="869545" cy="875460"/>
              </a:xfrm>
              <a:custGeom>
                <a:avLst/>
                <a:gdLst/>
                <a:ahLst/>
                <a:cxnLst/>
                <a:rect l="l" t="t" r="r" b="b"/>
                <a:pathLst>
                  <a:path w="292" h="293" extrusionOk="0">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rgbClr val="ACB8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6" name="Google Shape;136;g8505066830_0_0"/>
              <p:cNvSpPr/>
              <p:nvPr/>
            </p:nvSpPr>
            <p:spPr>
              <a:xfrm>
                <a:off x="7504998" y="892722"/>
                <a:ext cx="244005" cy="246963"/>
              </a:xfrm>
              <a:custGeom>
                <a:avLst/>
                <a:gdLst/>
                <a:ahLst/>
                <a:cxnLst/>
                <a:rect l="l" t="t" r="r" b="b"/>
                <a:pathLst>
                  <a:path w="82" h="83" extrusionOk="0">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7" name="Google Shape;137;g8505066830_0_0"/>
              <p:cNvSpPr/>
              <p:nvPr/>
            </p:nvSpPr>
            <p:spPr>
              <a:xfrm>
                <a:off x="6875022" y="1297918"/>
                <a:ext cx="468785" cy="468785"/>
              </a:xfrm>
              <a:custGeom>
                <a:avLst/>
                <a:gdLst/>
                <a:ahLst/>
                <a:cxnLst/>
                <a:rect l="l" t="t" r="r" b="b"/>
                <a:pathLst>
                  <a:path w="157" h="157" extrusionOk="0">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8" name="Google Shape;138;g8505066830_0_0"/>
              <p:cNvSpPr/>
              <p:nvPr/>
            </p:nvSpPr>
            <p:spPr>
              <a:xfrm>
                <a:off x="6493487" y="1608469"/>
                <a:ext cx="533853" cy="535332"/>
              </a:xfrm>
              <a:custGeom>
                <a:avLst/>
                <a:gdLst/>
                <a:ahLst/>
                <a:cxnLst/>
                <a:rect l="l" t="t" r="r" b="b"/>
                <a:pathLst>
                  <a:path w="361" h="362" extrusionOk="0">
                    <a:moveTo>
                      <a:pt x="302" y="0"/>
                    </a:moveTo>
                    <a:lnTo>
                      <a:pt x="361" y="61"/>
                    </a:lnTo>
                    <a:lnTo>
                      <a:pt x="0" y="362"/>
                    </a:lnTo>
                    <a:lnTo>
                      <a:pt x="302" y="0"/>
                    </a:lnTo>
                    <a:close/>
                  </a:path>
                </a:pathLst>
              </a:custGeom>
              <a:solidFill>
                <a:srgbClr val="4454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39" name="Google Shape;139;g8505066830_0_0"/>
              <p:cNvSpPr/>
              <p:nvPr/>
            </p:nvSpPr>
            <p:spPr>
              <a:xfrm>
                <a:off x="7799283" y="614704"/>
                <a:ext cx="226259" cy="226259"/>
              </a:xfrm>
              <a:custGeom>
                <a:avLst/>
                <a:gdLst/>
                <a:ahLst/>
                <a:cxnLst/>
                <a:rect l="l" t="t" r="r" b="b"/>
                <a:pathLst>
                  <a:path w="153" h="153" extrusionOk="0">
                    <a:moveTo>
                      <a:pt x="153" y="0"/>
                    </a:moveTo>
                    <a:lnTo>
                      <a:pt x="10" y="111"/>
                    </a:lnTo>
                    <a:lnTo>
                      <a:pt x="0" y="153"/>
                    </a:lnTo>
                    <a:lnTo>
                      <a:pt x="43" y="145"/>
                    </a:lnTo>
                    <a:lnTo>
                      <a:pt x="153" y="0"/>
                    </a:lnTo>
                    <a:close/>
                  </a:path>
                </a:pathLst>
              </a:custGeom>
              <a:solidFill>
                <a:srgbClr val="4454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0" name="Google Shape;140;g8505066830_0_0"/>
              <p:cNvSpPr/>
              <p:nvPr/>
            </p:nvSpPr>
            <p:spPr>
              <a:xfrm>
                <a:off x="7799283" y="614704"/>
                <a:ext cx="226259" cy="226259"/>
              </a:xfrm>
              <a:custGeom>
                <a:avLst/>
                <a:gdLst/>
                <a:ahLst/>
                <a:cxnLst/>
                <a:rect l="l" t="t" r="r" b="b"/>
                <a:pathLst>
                  <a:path w="153" h="153" extrusionOk="0">
                    <a:moveTo>
                      <a:pt x="153" y="0"/>
                    </a:moveTo>
                    <a:lnTo>
                      <a:pt x="10" y="111"/>
                    </a:lnTo>
                    <a:lnTo>
                      <a:pt x="0" y="153"/>
                    </a:lnTo>
                    <a:lnTo>
                      <a:pt x="43" y="145"/>
                    </a:lnTo>
                    <a:lnTo>
                      <a:pt x="15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1" name="Google Shape;141;g8505066830_0_0"/>
              <p:cNvSpPr/>
              <p:nvPr/>
            </p:nvSpPr>
            <p:spPr>
              <a:xfrm>
                <a:off x="7241769" y="1113065"/>
                <a:ext cx="286891" cy="286891"/>
              </a:xfrm>
              <a:custGeom>
                <a:avLst/>
                <a:gdLst/>
                <a:ahLst/>
                <a:cxnLst/>
                <a:rect l="l" t="t" r="r" b="b"/>
                <a:pathLst>
                  <a:path w="96" h="96" extrusionOk="0">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2" name="Google Shape;142;g8505066830_0_0"/>
              <p:cNvSpPr/>
              <p:nvPr/>
            </p:nvSpPr>
            <p:spPr>
              <a:xfrm>
                <a:off x="7241769" y="1113065"/>
                <a:ext cx="286891" cy="286891"/>
              </a:xfrm>
              <a:custGeom>
                <a:avLst/>
                <a:gdLst/>
                <a:ahLst/>
                <a:cxnLst/>
                <a:rect l="l" t="t" r="r" b="b"/>
                <a:pathLst>
                  <a:path w="96" h="96" extrusionOk="0">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rgbClr val="1639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3" name="Google Shape;143;g8505066830_0_0"/>
              <p:cNvSpPr/>
              <p:nvPr/>
            </p:nvSpPr>
            <p:spPr>
              <a:xfrm>
                <a:off x="7886533" y="755192"/>
                <a:ext cx="0" cy="2958"/>
              </a:xfrm>
              <a:custGeom>
                <a:avLst/>
                <a:gdLst/>
                <a:ahLst/>
                <a:cxnLst/>
                <a:rect l="l" t="t" r="r" b="b"/>
                <a:pathLst>
                  <a:path w="120000" h="1" extrusionOk="0">
                    <a:moveTo>
                      <a:pt x="0" y="0"/>
                    </a:moveTo>
                    <a:cubicBezTo>
                      <a:pt x="0" y="0"/>
                      <a:pt x="0" y="0"/>
                      <a:pt x="0" y="0"/>
                    </a:cubicBezTo>
                    <a:cubicBezTo>
                      <a:pt x="0" y="1"/>
                      <a:pt x="0" y="1"/>
                      <a:pt x="0" y="1"/>
                    </a:cubicBezTo>
                    <a:cubicBezTo>
                      <a:pt x="0" y="0"/>
                      <a:pt x="0" y="0"/>
                      <a:pt x="0" y="0"/>
                    </a:cubicBezTo>
                  </a:path>
                </a:pathLst>
              </a:custGeom>
              <a:solidFill>
                <a:srgbClr val="264D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4" name="Google Shape;144;g8505066830_0_0"/>
              <p:cNvSpPr/>
              <p:nvPr/>
            </p:nvSpPr>
            <p:spPr>
              <a:xfrm>
                <a:off x="6728619" y="1830292"/>
                <a:ext cx="530895" cy="369704"/>
              </a:xfrm>
              <a:custGeom>
                <a:avLst/>
                <a:gdLst/>
                <a:ahLst/>
                <a:cxnLst/>
                <a:rect l="l" t="t" r="r" b="b"/>
                <a:pathLst>
                  <a:path w="178" h="124" extrusionOk="0">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6"/>
                      <a:pt x="165" y="13"/>
                      <a:pt x="158" y="19"/>
                    </a:cubicBezTo>
                    <a:cubicBezTo>
                      <a:pt x="158" y="19"/>
                      <a:pt x="158" y="19"/>
                      <a:pt x="158" y="19"/>
                    </a:cubicBezTo>
                    <a:cubicBezTo>
                      <a:pt x="165" y="13"/>
                      <a:pt x="172" y="6"/>
                      <a:pt x="178" y="0"/>
                    </a:cubicBezTo>
                  </a:path>
                </a:pathLst>
              </a:custGeom>
              <a:solidFill>
                <a:srgbClr val="E5E5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5" name="Google Shape;145;g8505066830_0_0"/>
              <p:cNvSpPr/>
              <p:nvPr/>
            </p:nvSpPr>
            <p:spPr>
              <a:xfrm>
                <a:off x="6713831" y="2191123"/>
                <a:ext cx="14788" cy="5915"/>
              </a:xfrm>
              <a:custGeom>
                <a:avLst/>
                <a:gdLst/>
                <a:ahLst/>
                <a:cxnLst/>
                <a:rect l="l" t="t" r="r" b="b"/>
                <a:pathLst>
                  <a:path w="5" h="2" extrusionOk="0">
                    <a:moveTo>
                      <a:pt x="0" y="0"/>
                    </a:moveTo>
                    <a:cubicBezTo>
                      <a:pt x="5" y="2"/>
                      <a:pt x="5" y="2"/>
                      <a:pt x="5" y="2"/>
                    </a:cubicBezTo>
                    <a:cubicBezTo>
                      <a:pt x="5" y="2"/>
                      <a:pt x="5" y="2"/>
                      <a:pt x="5" y="2"/>
                    </a:cubicBezTo>
                    <a:cubicBezTo>
                      <a:pt x="4" y="1"/>
                      <a:pt x="3" y="1"/>
                      <a:pt x="0" y="0"/>
                    </a:cubicBezTo>
                  </a:path>
                </a:pathLst>
              </a:custGeom>
              <a:solidFill>
                <a:srgbClr val="E5C0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6" name="Google Shape;146;g8505066830_0_0"/>
              <p:cNvSpPr/>
              <p:nvPr/>
            </p:nvSpPr>
            <p:spPr>
              <a:xfrm>
                <a:off x="6863191" y="1886487"/>
                <a:ext cx="337170" cy="246963"/>
              </a:xfrm>
              <a:custGeom>
                <a:avLst/>
                <a:gdLst/>
                <a:ahLst/>
                <a:cxnLst/>
                <a:rect l="l" t="t" r="r" b="b"/>
                <a:pathLst>
                  <a:path w="113" h="83" extrusionOk="0">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7" name="Google Shape;147;g8505066830_0_0"/>
              <p:cNvSpPr/>
              <p:nvPr/>
            </p:nvSpPr>
            <p:spPr>
              <a:xfrm>
                <a:off x="7212192" y="1107150"/>
                <a:ext cx="519065" cy="632934"/>
              </a:xfrm>
              <a:custGeom>
                <a:avLst/>
                <a:gdLst/>
                <a:ahLst/>
                <a:cxnLst/>
                <a:rect l="l" t="t" r="r" b="b"/>
                <a:pathLst>
                  <a:path w="174" h="212" extrusionOk="0">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rgbClr val="3F3F3F">
                  <a:alpha val="317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8" name="Google Shape;148;g8505066830_0_0"/>
              <p:cNvSpPr/>
              <p:nvPr/>
            </p:nvSpPr>
            <p:spPr>
              <a:xfrm>
                <a:off x="7686893" y="829133"/>
                <a:ext cx="173022" cy="278018"/>
              </a:xfrm>
              <a:custGeom>
                <a:avLst/>
                <a:gdLst/>
                <a:ahLst/>
                <a:cxnLst/>
                <a:rect l="l" t="t" r="r" b="b"/>
                <a:pathLst>
                  <a:path w="58" h="93" extrusionOk="0">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rgbClr val="3F3F3F">
                  <a:alpha val="317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49" name="Google Shape;149;g8505066830_0_0"/>
              <p:cNvSpPr/>
              <p:nvPr/>
            </p:nvSpPr>
            <p:spPr>
              <a:xfrm>
                <a:off x="6628059" y="1698677"/>
                <a:ext cx="687650" cy="498361"/>
              </a:xfrm>
              <a:custGeom>
                <a:avLst/>
                <a:gdLst/>
                <a:ahLst/>
                <a:cxnLst/>
                <a:rect l="l" t="t" r="r" b="b"/>
                <a:pathLst>
                  <a:path w="231" h="167" extrusionOk="0">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0"/>
                      <a:pt x="212" y="44"/>
                    </a:cubicBezTo>
                    <a:cubicBezTo>
                      <a:pt x="219" y="37"/>
                      <a:pt x="225" y="30"/>
                      <a:pt x="231" y="23"/>
                    </a:cubicBezTo>
                    <a:cubicBezTo>
                      <a:pt x="215" y="17"/>
                      <a:pt x="201" y="9"/>
                      <a:pt x="188" y="0"/>
                    </a:cubicBezTo>
                  </a:path>
                </a:pathLst>
              </a:custGeom>
              <a:solidFill>
                <a:srgbClr val="3F3F3F">
                  <a:alpha val="317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50" name="Google Shape;150;g8505066830_0_0"/>
              <p:cNvSpPr/>
              <p:nvPr/>
            </p:nvSpPr>
            <p:spPr>
              <a:xfrm>
                <a:off x="7667668" y="1077574"/>
                <a:ext cx="78377" cy="62110"/>
              </a:xfrm>
              <a:custGeom>
                <a:avLst/>
                <a:gdLst/>
                <a:ahLst/>
                <a:cxnLst/>
                <a:rect l="l" t="t" r="r" b="b"/>
                <a:pathLst>
                  <a:path w="26" h="21" extrusionOk="0">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rgbClr val="BCDB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51" name="Google Shape;151;g8505066830_0_0"/>
              <p:cNvSpPr/>
              <p:nvPr/>
            </p:nvSpPr>
            <p:spPr>
              <a:xfrm>
                <a:off x="7188531" y="1672058"/>
                <a:ext cx="155276" cy="94644"/>
              </a:xfrm>
              <a:custGeom>
                <a:avLst/>
                <a:gdLst/>
                <a:ahLst/>
                <a:cxnLst/>
                <a:rect l="l" t="t" r="r" b="b"/>
                <a:pathLst>
                  <a:path w="52" h="32" extrusionOk="0">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rgbClr val="BCDB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52" name="Google Shape;152;g8505066830_0_0"/>
              <p:cNvSpPr/>
              <p:nvPr/>
            </p:nvSpPr>
            <p:spPr>
              <a:xfrm>
                <a:off x="7840690" y="761107"/>
                <a:ext cx="42886" cy="70983"/>
              </a:xfrm>
              <a:custGeom>
                <a:avLst/>
                <a:gdLst/>
                <a:ahLst/>
                <a:cxnLst/>
                <a:rect l="l" t="t" r="r" b="b"/>
                <a:pathLst>
                  <a:path w="14" h="24" extrusionOk="0">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rgbClr val="264D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53" name="Google Shape;153;g8505066830_0_0"/>
              <p:cNvSpPr/>
              <p:nvPr/>
            </p:nvSpPr>
            <p:spPr>
              <a:xfrm>
                <a:off x="7476901" y="1318621"/>
                <a:ext cx="36970" cy="48801"/>
              </a:xfrm>
              <a:custGeom>
                <a:avLst/>
                <a:gdLst/>
                <a:ahLst/>
                <a:cxnLst/>
                <a:rect l="l" t="t" r="r" b="b"/>
                <a:pathLst>
                  <a:path w="12" h="16" extrusionOk="0">
                    <a:moveTo>
                      <a:pt x="12" y="0"/>
                    </a:moveTo>
                    <a:cubicBezTo>
                      <a:pt x="8" y="5"/>
                      <a:pt x="5" y="11"/>
                      <a:pt x="0" y="16"/>
                    </a:cubicBezTo>
                    <a:cubicBezTo>
                      <a:pt x="1" y="15"/>
                      <a:pt x="2" y="14"/>
                      <a:pt x="3" y="13"/>
                    </a:cubicBezTo>
                    <a:cubicBezTo>
                      <a:pt x="7" y="9"/>
                      <a:pt x="10" y="5"/>
                      <a:pt x="12" y="0"/>
                    </a:cubicBezTo>
                  </a:path>
                </a:pathLst>
              </a:custGeom>
              <a:solidFill>
                <a:srgbClr val="1433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grpSp>
        <p:sp>
          <p:nvSpPr>
            <p:cNvPr id="154" name="Google Shape;154;g8505066830_0_0"/>
            <p:cNvSpPr/>
            <p:nvPr/>
          </p:nvSpPr>
          <p:spPr>
            <a:xfrm>
              <a:off x="2222239" y="8738792"/>
              <a:ext cx="1422000" cy="1422300"/>
            </a:xfrm>
            <a:prstGeom prst="ellipse">
              <a:avLst/>
            </a:prstGeom>
            <a:solidFill>
              <a:srgbClr val="2090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dirty="0">
                <a:solidFill>
                  <a:srgbClr val="FFFFFF"/>
                </a:solidFill>
                <a:latin typeface="Lato Light"/>
                <a:ea typeface="Lato Light"/>
                <a:cs typeface="Lato Light"/>
                <a:sym typeface="Lato Light"/>
              </a:endParaRPr>
            </a:p>
          </p:txBody>
        </p:sp>
        <p:sp>
          <p:nvSpPr>
            <p:cNvPr id="155" name="Google Shape;155;g8505066830_0_0"/>
            <p:cNvSpPr/>
            <p:nvPr/>
          </p:nvSpPr>
          <p:spPr>
            <a:xfrm>
              <a:off x="5433500" y="5606149"/>
              <a:ext cx="1422000" cy="1422300"/>
            </a:xfrm>
            <a:prstGeom prst="ellipse">
              <a:avLst/>
            </a:prstGeom>
            <a:solidFill>
              <a:srgbClr val="7EB7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dirty="0">
                <a:solidFill>
                  <a:srgbClr val="FFFFFF"/>
                </a:solidFill>
                <a:latin typeface="Lato Light"/>
                <a:ea typeface="Lato Light"/>
                <a:cs typeface="Lato Light"/>
                <a:sym typeface="Lato Light"/>
              </a:endParaRPr>
            </a:p>
          </p:txBody>
        </p:sp>
        <p:sp>
          <p:nvSpPr>
            <p:cNvPr id="156" name="Google Shape;156;g8505066830_0_0"/>
            <p:cNvSpPr/>
            <p:nvPr/>
          </p:nvSpPr>
          <p:spPr>
            <a:xfrm>
              <a:off x="13985484" y="8565105"/>
              <a:ext cx="1422000" cy="1422300"/>
            </a:xfrm>
            <a:prstGeom prst="ellipse">
              <a:avLst/>
            </a:prstGeom>
            <a:solidFill>
              <a:srgbClr val="AE27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dirty="0">
                <a:solidFill>
                  <a:srgbClr val="FFFFFF"/>
                </a:solidFill>
                <a:latin typeface="Lato Light"/>
                <a:ea typeface="Lato Light"/>
                <a:cs typeface="Lato Light"/>
                <a:sym typeface="Lato Light"/>
              </a:endParaRPr>
            </a:p>
          </p:txBody>
        </p:sp>
        <p:sp>
          <p:nvSpPr>
            <p:cNvPr id="157" name="Google Shape;157;g8505066830_0_0"/>
            <p:cNvSpPr/>
            <p:nvPr/>
          </p:nvSpPr>
          <p:spPr>
            <a:xfrm>
              <a:off x="8853469" y="8858559"/>
              <a:ext cx="1422000" cy="1422300"/>
            </a:xfrm>
            <a:prstGeom prst="ellipse">
              <a:avLst/>
            </a:prstGeom>
            <a:solidFill>
              <a:srgbClr val="202D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dirty="0">
                <a:solidFill>
                  <a:srgbClr val="FFFFFF"/>
                </a:solidFill>
                <a:latin typeface="Lato Light"/>
                <a:ea typeface="Lato Light"/>
                <a:cs typeface="Lato Light"/>
                <a:sym typeface="Lato Light"/>
              </a:endParaRPr>
            </a:p>
          </p:txBody>
        </p:sp>
        <p:sp>
          <p:nvSpPr>
            <p:cNvPr id="158" name="Google Shape;158;g8505066830_0_0"/>
            <p:cNvSpPr/>
            <p:nvPr/>
          </p:nvSpPr>
          <p:spPr>
            <a:xfrm>
              <a:off x="11634921" y="6268927"/>
              <a:ext cx="1422000" cy="1422300"/>
            </a:xfrm>
            <a:prstGeom prst="ellipse">
              <a:avLst/>
            </a:prstGeom>
            <a:solidFill>
              <a:srgbClr val="EC89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dirty="0">
                <a:solidFill>
                  <a:srgbClr val="FFFFFF"/>
                </a:solidFill>
                <a:latin typeface="Lato Light"/>
                <a:ea typeface="Lato Light"/>
                <a:cs typeface="Lato Light"/>
                <a:sym typeface="Lato Light"/>
              </a:endParaRPr>
            </a:p>
          </p:txBody>
        </p:sp>
        <p:sp>
          <p:nvSpPr>
            <p:cNvPr id="159" name="Google Shape;159;g8505066830_0_0"/>
            <p:cNvSpPr/>
            <p:nvPr/>
          </p:nvSpPr>
          <p:spPr>
            <a:xfrm>
              <a:off x="12027064" y="6643106"/>
              <a:ext cx="675018" cy="611121"/>
            </a:xfrm>
            <a:custGeom>
              <a:avLst/>
              <a:gdLst/>
              <a:ahLst/>
              <a:cxnLst/>
              <a:rect l="l" t="t" r="r" b="b"/>
              <a:pathLst>
                <a:path w="602" h="545" extrusionOk="0">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60" name="Google Shape;160;g8505066830_0_0"/>
            <p:cNvSpPr/>
            <p:nvPr/>
          </p:nvSpPr>
          <p:spPr>
            <a:xfrm>
              <a:off x="5835002" y="6007137"/>
              <a:ext cx="670088" cy="591409"/>
            </a:xfrm>
            <a:custGeom>
              <a:avLst/>
              <a:gdLst/>
              <a:ahLst/>
              <a:cxnLst/>
              <a:rect l="l" t="t" r="r" b="b"/>
              <a:pathLst>
                <a:path w="601" h="531" extrusionOk="0">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3" y="0"/>
                    <a:pt x="600" y="14"/>
                    <a:pt x="600" y="28"/>
                  </a:cubicBezTo>
                  <a:cubicBezTo>
                    <a:pt x="600" y="502"/>
                    <a:pt x="600" y="502"/>
                    <a:pt x="600" y="502"/>
                  </a:cubicBezTo>
                  <a:cubicBezTo>
                    <a:pt x="600" y="516"/>
                    <a:pt x="593" y="530"/>
                    <a:pt x="572" y="530"/>
                  </a:cubicBezTo>
                  <a:close/>
                  <a:moveTo>
                    <a:pt x="56" y="28"/>
                  </a:moveTo>
                  <a:lnTo>
                    <a:pt x="56" y="28"/>
                  </a:lnTo>
                  <a:cubicBezTo>
                    <a:pt x="42" y="28"/>
                    <a:pt x="28" y="43"/>
                    <a:pt x="28" y="57"/>
                  </a:cubicBezTo>
                  <a:cubicBezTo>
                    <a:pt x="28" y="78"/>
                    <a:pt x="42" y="85"/>
                    <a:pt x="56" y="85"/>
                  </a:cubicBezTo>
                  <a:cubicBezTo>
                    <a:pt x="70" y="85"/>
                    <a:pt x="84" y="78"/>
                    <a:pt x="84" y="57"/>
                  </a:cubicBezTo>
                  <a:cubicBezTo>
                    <a:pt x="84" y="43"/>
                    <a:pt x="70" y="28"/>
                    <a:pt x="56" y="28"/>
                  </a:cubicBezTo>
                  <a:close/>
                  <a:moveTo>
                    <a:pt x="141" y="28"/>
                  </a:moveTo>
                  <a:lnTo>
                    <a:pt x="141" y="28"/>
                  </a:lnTo>
                  <a:cubicBezTo>
                    <a:pt x="127" y="28"/>
                    <a:pt x="113" y="43"/>
                    <a:pt x="113" y="57"/>
                  </a:cubicBezTo>
                  <a:cubicBezTo>
                    <a:pt x="113" y="78"/>
                    <a:pt x="127" y="85"/>
                    <a:pt x="141" y="85"/>
                  </a:cubicBezTo>
                  <a:cubicBezTo>
                    <a:pt x="155" y="85"/>
                    <a:pt x="169" y="78"/>
                    <a:pt x="169" y="57"/>
                  </a:cubicBezTo>
                  <a:cubicBezTo>
                    <a:pt x="169" y="43"/>
                    <a:pt x="155" y="28"/>
                    <a:pt x="141" y="28"/>
                  </a:cubicBezTo>
                  <a:close/>
                  <a:moveTo>
                    <a:pt x="226" y="28"/>
                  </a:moveTo>
                  <a:lnTo>
                    <a:pt x="226" y="28"/>
                  </a:lnTo>
                  <a:cubicBezTo>
                    <a:pt x="212" y="28"/>
                    <a:pt x="197" y="43"/>
                    <a:pt x="197" y="57"/>
                  </a:cubicBezTo>
                  <a:cubicBezTo>
                    <a:pt x="197"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19" y="283"/>
                  </a:moveTo>
                  <a:lnTo>
                    <a:pt x="219" y="283"/>
                  </a:lnTo>
                  <a:cubicBezTo>
                    <a:pt x="226" y="283"/>
                    <a:pt x="233" y="290"/>
                    <a:pt x="233" y="297"/>
                  </a:cubicBezTo>
                  <a:lnTo>
                    <a:pt x="233" y="297"/>
                  </a:lnTo>
                  <a:cubicBezTo>
                    <a:pt x="275" y="332"/>
                    <a:pt x="275" y="332"/>
                    <a:pt x="275" y="332"/>
                  </a:cubicBezTo>
                  <a:cubicBezTo>
                    <a:pt x="367" y="241"/>
                    <a:pt x="367" y="241"/>
                    <a:pt x="367" y="241"/>
                  </a:cubicBezTo>
                  <a:lnTo>
                    <a:pt x="367" y="241"/>
                  </a:lnTo>
                  <a:cubicBezTo>
                    <a:pt x="374" y="234"/>
                    <a:pt x="381" y="226"/>
                    <a:pt x="388" y="226"/>
                  </a:cubicBezTo>
                  <a:cubicBezTo>
                    <a:pt x="402" y="226"/>
                    <a:pt x="417" y="241"/>
                    <a:pt x="417" y="255"/>
                  </a:cubicBezTo>
                  <a:cubicBezTo>
                    <a:pt x="417" y="262"/>
                    <a:pt x="410" y="269"/>
                    <a:pt x="402" y="276"/>
                  </a:cubicBezTo>
                  <a:lnTo>
                    <a:pt x="402" y="276"/>
                  </a:lnTo>
                  <a:cubicBezTo>
                    <a:pt x="289" y="389"/>
                    <a:pt x="289" y="389"/>
                    <a:pt x="289" y="389"/>
                  </a:cubicBezTo>
                  <a:lnTo>
                    <a:pt x="289" y="389"/>
                  </a:lnTo>
                  <a:cubicBezTo>
                    <a:pt x="289" y="396"/>
                    <a:pt x="282" y="396"/>
                    <a:pt x="275" y="396"/>
                  </a:cubicBezTo>
                  <a:cubicBezTo>
                    <a:pt x="268" y="396"/>
                    <a:pt x="261" y="396"/>
                    <a:pt x="254" y="389"/>
                  </a:cubicBezTo>
                  <a:lnTo>
                    <a:pt x="254" y="389"/>
                  </a:lnTo>
                  <a:cubicBezTo>
                    <a:pt x="197" y="332"/>
                    <a:pt x="197" y="332"/>
                    <a:pt x="197" y="332"/>
                  </a:cubicBezTo>
                  <a:lnTo>
                    <a:pt x="197" y="332"/>
                  </a:lnTo>
                  <a:cubicBezTo>
                    <a:pt x="190" y="325"/>
                    <a:pt x="190" y="318"/>
                    <a:pt x="190" y="311"/>
                  </a:cubicBezTo>
                  <a:cubicBezTo>
                    <a:pt x="190" y="297"/>
                    <a:pt x="197" y="283"/>
                    <a:pt x="219" y="2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61" name="Google Shape;161;g8505066830_0_0"/>
            <p:cNvSpPr/>
            <p:nvPr/>
          </p:nvSpPr>
          <p:spPr>
            <a:xfrm>
              <a:off x="9246029" y="9293605"/>
              <a:ext cx="675014" cy="591409"/>
            </a:xfrm>
            <a:custGeom>
              <a:avLst/>
              <a:gdLst/>
              <a:ahLst/>
              <a:cxnLst/>
              <a:rect l="l" t="t" r="r" b="b"/>
              <a:pathLst>
                <a:path w="602" h="531" extrusionOk="0">
                  <a:moveTo>
                    <a:pt x="587" y="289"/>
                  </a:moveTo>
                  <a:lnTo>
                    <a:pt x="587" y="289"/>
                  </a:lnTo>
                  <a:lnTo>
                    <a:pt x="587" y="289"/>
                  </a:lnTo>
                  <a:cubicBezTo>
                    <a:pt x="311" y="403"/>
                    <a:pt x="311" y="403"/>
                    <a:pt x="311" y="403"/>
                  </a:cubicBezTo>
                  <a:lnTo>
                    <a:pt x="311" y="403"/>
                  </a:lnTo>
                  <a:lnTo>
                    <a:pt x="311" y="403"/>
                  </a:lnTo>
                  <a:lnTo>
                    <a:pt x="311" y="403"/>
                  </a:lnTo>
                  <a:cubicBezTo>
                    <a:pt x="311" y="410"/>
                    <a:pt x="304" y="410"/>
                    <a:pt x="304" y="410"/>
                  </a:cubicBezTo>
                  <a:cubicBezTo>
                    <a:pt x="297" y="410"/>
                    <a:pt x="297" y="410"/>
                    <a:pt x="290" y="403"/>
                  </a:cubicBezTo>
                  <a:lnTo>
                    <a:pt x="290" y="403"/>
                  </a:lnTo>
                  <a:lnTo>
                    <a:pt x="290" y="403"/>
                  </a:lnTo>
                  <a:lnTo>
                    <a:pt x="290" y="403"/>
                  </a:lnTo>
                  <a:cubicBezTo>
                    <a:pt x="15" y="289"/>
                    <a:pt x="15" y="289"/>
                    <a:pt x="15" y="289"/>
                  </a:cubicBezTo>
                  <a:lnTo>
                    <a:pt x="15" y="289"/>
                  </a:lnTo>
                  <a:cubicBezTo>
                    <a:pt x="7" y="289"/>
                    <a:pt x="0" y="275"/>
                    <a:pt x="0" y="268"/>
                  </a:cubicBezTo>
                  <a:cubicBezTo>
                    <a:pt x="0" y="247"/>
                    <a:pt x="15" y="240"/>
                    <a:pt x="29" y="240"/>
                  </a:cubicBezTo>
                  <a:cubicBezTo>
                    <a:pt x="36" y="240"/>
                    <a:pt x="36" y="240"/>
                    <a:pt x="43" y="240"/>
                  </a:cubicBezTo>
                  <a:lnTo>
                    <a:pt x="43" y="240"/>
                  </a:lnTo>
                  <a:lnTo>
                    <a:pt x="43" y="240"/>
                  </a:lnTo>
                  <a:lnTo>
                    <a:pt x="43" y="240"/>
                  </a:lnTo>
                  <a:cubicBezTo>
                    <a:pt x="304" y="346"/>
                    <a:pt x="304" y="346"/>
                    <a:pt x="304" y="346"/>
                  </a:cubicBezTo>
                  <a:cubicBezTo>
                    <a:pt x="566" y="240"/>
                    <a:pt x="566" y="240"/>
                    <a:pt x="566" y="240"/>
                  </a:cubicBezTo>
                  <a:lnTo>
                    <a:pt x="566" y="240"/>
                  </a:lnTo>
                  <a:lnTo>
                    <a:pt x="566" y="240"/>
                  </a:lnTo>
                  <a:lnTo>
                    <a:pt x="566" y="240"/>
                  </a:lnTo>
                  <a:lnTo>
                    <a:pt x="573" y="240"/>
                  </a:lnTo>
                  <a:cubicBezTo>
                    <a:pt x="594" y="240"/>
                    <a:pt x="601" y="247"/>
                    <a:pt x="601" y="268"/>
                  </a:cubicBezTo>
                  <a:cubicBezTo>
                    <a:pt x="601" y="275"/>
                    <a:pt x="594" y="289"/>
                    <a:pt x="587" y="289"/>
                  </a:cubicBezTo>
                  <a:close/>
                  <a:moveTo>
                    <a:pt x="587" y="169"/>
                  </a:moveTo>
                  <a:lnTo>
                    <a:pt x="587" y="169"/>
                  </a:lnTo>
                  <a:lnTo>
                    <a:pt x="587" y="169"/>
                  </a:lnTo>
                  <a:cubicBezTo>
                    <a:pt x="311" y="282"/>
                    <a:pt x="311" y="282"/>
                    <a:pt x="311" y="282"/>
                  </a:cubicBezTo>
                  <a:lnTo>
                    <a:pt x="311" y="282"/>
                  </a:lnTo>
                  <a:lnTo>
                    <a:pt x="311" y="282"/>
                  </a:lnTo>
                  <a:lnTo>
                    <a:pt x="311" y="282"/>
                  </a:lnTo>
                  <a:lnTo>
                    <a:pt x="304" y="282"/>
                  </a:lnTo>
                  <a:cubicBezTo>
                    <a:pt x="297" y="282"/>
                    <a:pt x="297" y="282"/>
                    <a:pt x="290" y="282"/>
                  </a:cubicBezTo>
                  <a:lnTo>
                    <a:pt x="290" y="282"/>
                  </a:lnTo>
                  <a:lnTo>
                    <a:pt x="290" y="282"/>
                  </a:lnTo>
                  <a:lnTo>
                    <a:pt x="290" y="282"/>
                  </a:lnTo>
                  <a:cubicBezTo>
                    <a:pt x="15" y="169"/>
                    <a:pt x="15" y="169"/>
                    <a:pt x="15" y="169"/>
                  </a:cubicBezTo>
                  <a:lnTo>
                    <a:pt x="15" y="169"/>
                  </a:lnTo>
                  <a:cubicBezTo>
                    <a:pt x="7" y="162"/>
                    <a:pt x="0" y="155"/>
                    <a:pt x="0" y="141"/>
                  </a:cubicBezTo>
                  <a:cubicBezTo>
                    <a:pt x="0" y="134"/>
                    <a:pt x="7" y="120"/>
                    <a:pt x="15" y="120"/>
                  </a:cubicBezTo>
                  <a:lnTo>
                    <a:pt x="15" y="120"/>
                  </a:lnTo>
                  <a:cubicBezTo>
                    <a:pt x="290" y="7"/>
                    <a:pt x="290" y="7"/>
                    <a:pt x="290" y="7"/>
                  </a:cubicBezTo>
                  <a:lnTo>
                    <a:pt x="290" y="7"/>
                  </a:lnTo>
                  <a:lnTo>
                    <a:pt x="290" y="7"/>
                  </a:lnTo>
                  <a:lnTo>
                    <a:pt x="290" y="7"/>
                  </a:lnTo>
                  <a:cubicBezTo>
                    <a:pt x="297" y="0"/>
                    <a:pt x="297" y="0"/>
                    <a:pt x="304" y="0"/>
                  </a:cubicBezTo>
                  <a:cubicBezTo>
                    <a:pt x="304" y="0"/>
                    <a:pt x="311" y="0"/>
                    <a:pt x="311" y="7"/>
                  </a:cubicBezTo>
                  <a:lnTo>
                    <a:pt x="311" y="7"/>
                  </a:lnTo>
                  <a:lnTo>
                    <a:pt x="311" y="7"/>
                  </a:lnTo>
                  <a:lnTo>
                    <a:pt x="311" y="7"/>
                  </a:lnTo>
                  <a:cubicBezTo>
                    <a:pt x="587" y="120"/>
                    <a:pt x="587" y="120"/>
                    <a:pt x="587" y="120"/>
                  </a:cubicBezTo>
                  <a:lnTo>
                    <a:pt x="587" y="120"/>
                  </a:lnTo>
                  <a:cubicBezTo>
                    <a:pt x="594" y="120"/>
                    <a:pt x="601" y="134"/>
                    <a:pt x="601" y="141"/>
                  </a:cubicBezTo>
                  <a:cubicBezTo>
                    <a:pt x="601" y="155"/>
                    <a:pt x="594" y="162"/>
                    <a:pt x="587" y="169"/>
                  </a:cubicBezTo>
                  <a:close/>
                  <a:moveTo>
                    <a:pt x="29" y="360"/>
                  </a:moveTo>
                  <a:lnTo>
                    <a:pt x="29" y="360"/>
                  </a:lnTo>
                  <a:cubicBezTo>
                    <a:pt x="36" y="360"/>
                    <a:pt x="36" y="360"/>
                    <a:pt x="43" y="360"/>
                  </a:cubicBezTo>
                  <a:lnTo>
                    <a:pt x="43" y="360"/>
                  </a:lnTo>
                  <a:lnTo>
                    <a:pt x="43" y="360"/>
                  </a:lnTo>
                  <a:lnTo>
                    <a:pt x="43" y="360"/>
                  </a:lnTo>
                  <a:cubicBezTo>
                    <a:pt x="304" y="473"/>
                    <a:pt x="304" y="473"/>
                    <a:pt x="304" y="473"/>
                  </a:cubicBezTo>
                  <a:cubicBezTo>
                    <a:pt x="566" y="360"/>
                    <a:pt x="566" y="360"/>
                    <a:pt x="566" y="360"/>
                  </a:cubicBezTo>
                  <a:lnTo>
                    <a:pt x="566" y="360"/>
                  </a:lnTo>
                  <a:lnTo>
                    <a:pt x="566" y="360"/>
                  </a:lnTo>
                  <a:lnTo>
                    <a:pt x="566" y="360"/>
                  </a:lnTo>
                  <a:lnTo>
                    <a:pt x="573" y="360"/>
                  </a:lnTo>
                  <a:cubicBezTo>
                    <a:pt x="594" y="360"/>
                    <a:pt x="601" y="374"/>
                    <a:pt x="601" y="388"/>
                  </a:cubicBezTo>
                  <a:cubicBezTo>
                    <a:pt x="601" y="403"/>
                    <a:pt x="594" y="410"/>
                    <a:pt x="587" y="417"/>
                  </a:cubicBezTo>
                  <a:lnTo>
                    <a:pt x="587" y="417"/>
                  </a:lnTo>
                  <a:cubicBezTo>
                    <a:pt x="311" y="530"/>
                    <a:pt x="311" y="530"/>
                    <a:pt x="311" y="530"/>
                  </a:cubicBezTo>
                  <a:lnTo>
                    <a:pt x="311" y="530"/>
                  </a:lnTo>
                  <a:lnTo>
                    <a:pt x="311" y="530"/>
                  </a:lnTo>
                  <a:lnTo>
                    <a:pt x="311" y="530"/>
                  </a:lnTo>
                  <a:lnTo>
                    <a:pt x="304" y="530"/>
                  </a:lnTo>
                  <a:cubicBezTo>
                    <a:pt x="297" y="530"/>
                    <a:pt x="297" y="530"/>
                    <a:pt x="290" y="530"/>
                  </a:cubicBezTo>
                  <a:lnTo>
                    <a:pt x="290" y="530"/>
                  </a:lnTo>
                  <a:lnTo>
                    <a:pt x="290" y="530"/>
                  </a:lnTo>
                  <a:lnTo>
                    <a:pt x="290" y="530"/>
                  </a:lnTo>
                  <a:cubicBezTo>
                    <a:pt x="15" y="417"/>
                    <a:pt x="15" y="417"/>
                    <a:pt x="15" y="417"/>
                  </a:cubicBezTo>
                  <a:lnTo>
                    <a:pt x="15" y="417"/>
                  </a:lnTo>
                  <a:cubicBezTo>
                    <a:pt x="7" y="410"/>
                    <a:pt x="0" y="403"/>
                    <a:pt x="0" y="388"/>
                  </a:cubicBezTo>
                  <a:cubicBezTo>
                    <a:pt x="0" y="374"/>
                    <a:pt x="15" y="360"/>
                    <a:pt x="29" y="3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62" name="Google Shape;162;g8505066830_0_0"/>
            <p:cNvSpPr/>
            <p:nvPr/>
          </p:nvSpPr>
          <p:spPr>
            <a:xfrm>
              <a:off x="2652165" y="9161814"/>
              <a:ext cx="547619" cy="552177"/>
            </a:xfrm>
            <a:custGeom>
              <a:avLst/>
              <a:gdLst/>
              <a:ahLst/>
              <a:cxnLst/>
              <a:rect l="l" t="t" r="r" b="b"/>
              <a:pathLst>
                <a:path w="545" h="553" extrusionOk="0">
                  <a:moveTo>
                    <a:pt x="516" y="552"/>
                  </a:moveTo>
                  <a:lnTo>
                    <a:pt x="516" y="552"/>
                  </a:lnTo>
                  <a:cubicBezTo>
                    <a:pt x="403" y="552"/>
                    <a:pt x="403" y="552"/>
                    <a:pt x="403" y="552"/>
                  </a:cubicBezTo>
                  <a:cubicBezTo>
                    <a:pt x="389" y="552"/>
                    <a:pt x="374" y="537"/>
                    <a:pt x="374" y="523"/>
                  </a:cubicBezTo>
                  <a:cubicBezTo>
                    <a:pt x="374" y="502"/>
                    <a:pt x="389" y="495"/>
                    <a:pt x="403" y="495"/>
                  </a:cubicBezTo>
                  <a:cubicBezTo>
                    <a:pt x="445" y="495"/>
                    <a:pt x="445" y="495"/>
                    <a:pt x="445" y="495"/>
                  </a:cubicBezTo>
                  <a:cubicBezTo>
                    <a:pt x="304" y="354"/>
                    <a:pt x="304" y="354"/>
                    <a:pt x="304" y="354"/>
                  </a:cubicBezTo>
                  <a:lnTo>
                    <a:pt x="304" y="354"/>
                  </a:lnTo>
                  <a:cubicBezTo>
                    <a:pt x="304" y="347"/>
                    <a:pt x="297" y="339"/>
                    <a:pt x="297" y="332"/>
                  </a:cubicBezTo>
                  <a:cubicBezTo>
                    <a:pt x="297" y="318"/>
                    <a:pt x="311" y="304"/>
                    <a:pt x="325" y="304"/>
                  </a:cubicBezTo>
                  <a:cubicBezTo>
                    <a:pt x="332" y="304"/>
                    <a:pt x="339" y="304"/>
                    <a:pt x="346" y="311"/>
                  </a:cubicBezTo>
                  <a:lnTo>
                    <a:pt x="346" y="311"/>
                  </a:lnTo>
                  <a:cubicBezTo>
                    <a:pt x="487" y="452"/>
                    <a:pt x="487" y="452"/>
                    <a:pt x="487" y="452"/>
                  </a:cubicBezTo>
                  <a:cubicBezTo>
                    <a:pt x="487" y="410"/>
                    <a:pt x="487" y="410"/>
                    <a:pt x="487" y="410"/>
                  </a:cubicBezTo>
                  <a:cubicBezTo>
                    <a:pt x="487" y="389"/>
                    <a:pt x="502" y="382"/>
                    <a:pt x="516" y="382"/>
                  </a:cubicBezTo>
                  <a:cubicBezTo>
                    <a:pt x="530" y="382"/>
                    <a:pt x="544" y="389"/>
                    <a:pt x="544" y="410"/>
                  </a:cubicBezTo>
                  <a:cubicBezTo>
                    <a:pt x="544" y="523"/>
                    <a:pt x="544" y="523"/>
                    <a:pt x="544" y="523"/>
                  </a:cubicBezTo>
                  <a:cubicBezTo>
                    <a:pt x="544" y="537"/>
                    <a:pt x="530" y="552"/>
                    <a:pt x="516" y="552"/>
                  </a:cubicBezTo>
                  <a:close/>
                  <a:moveTo>
                    <a:pt x="516" y="170"/>
                  </a:moveTo>
                  <a:lnTo>
                    <a:pt x="516" y="170"/>
                  </a:lnTo>
                  <a:cubicBezTo>
                    <a:pt x="502" y="170"/>
                    <a:pt x="487" y="163"/>
                    <a:pt x="487" y="141"/>
                  </a:cubicBezTo>
                  <a:cubicBezTo>
                    <a:pt x="487" y="99"/>
                    <a:pt x="487" y="99"/>
                    <a:pt x="487" y="99"/>
                  </a:cubicBezTo>
                  <a:cubicBezTo>
                    <a:pt x="346" y="241"/>
                    <a:pt x="346" y="241"/>
                    <a:pt x="346" y="241"/>
                  </a:cubicBezTo>
                  <a:lnTo>
                    <a:pt x="346" y="241"/>
                  </a:lnTo>
                  <a:cubicBezTo>
                    <a:pt x="339" y="248"/>
                    <a:pt x="332" y="248"/>
                    <a:pt x="325" y="248"/>
                  </a:cubicBezTo>
                  <a:cubicBezTo>
                    <a:pt x="311" y="248"/>
                    <a:pt x="297" y="234"/>
                    <a:pt x="297" y="219"/>
                  </a:cubicBezTo>
                  <a:cubicBezTo>
                    <a:pt x="297" y="212"/>
                    <a:pt x="304" y="205"/>
                    <a:pt x="304" y="198"/>
                  </a:cubicBezTo>
                  <a:lnTo>
                    <a:pt x="304" y="198"/>
                  </a:lnTo>
                  <a:cubicBezTo>
                    <a:pt x="445" y="57"/>
                    <a:pt x="445" y="57"/>
                    <a:pt x="445" y="57"/>
                  </a:cubicBezTo>
                  <a:cubicBezTo>
                    <a:pt x="403" y="57"/>
                    <a:pt x="403" y="57"/>
                    <a:pt x="403" y="57"/>
                  </a:cubicBezTo>
                  <a:cubicBezTo>
                    <a:pt x="389" y="57"/>
                    <a:pt x="374" y="50"/>
                    <a:pt x="374" y="28"/>
                  </a:cubicBezTo>
                  <a:cubicBezTo>
                    <a:pt x="374" y="14"/>
                    <a:pt x="389" y="0"/>
                    <a:pt x="403" y="0"/>
                  </a:cubicBezTo>
                  <a:cubicBezTo>
                    <a:pt x="516" y="0"/>
                    <a:pt x="516" y="0"/>
                    <a:pt x="516" y="0"/>
                  </a:cubicBezTo>
                  <a:cubicBezTo>
                    <a:pt x="530" y="0"/>
                    <a:pt x="544" y="14"/>
                    <a:pt x="544" y="28"/>
                  </a:cubicBezTo>
                  <a:cubicBezTo>
                    <a:pt x="544" y="141"/>
                    <a:pt x="544" y="141"/>
                    <a:pt x="544" y="141"/>
                  </a:cubicBezTo>
                  <a:cubicBezTo>
                    <a:pt x="544" y="163"/>
                    <a:pt x="530" y="170"/>
                    <a:pt x="516" y="170"/>
                  </a:cubicBezTo>
                  <a:close/>
                  <a:moveTo>
                    <a:pt x="233" y="354"/>
                  </a:moveTo>
                  <a:lnTo>
                    <a:pt x="233" y="354"/>
                  </a:lnTo>
                  <a:cubicBezTo>
                    <a:pt x="92" y="495"/>
                    <a:pt x="92" y="495"/>
                    <a:pt x="92" y="495"/>
                  </a:cubicBezTo>
                  <a:cubicBezTo>
                    <a:pt x="141" y="495"/>
                    <a:pt x="141" y="495"/>
                    <a:pt x="141" y="495"/>
                  </a:cubicBezTo>
                  <a:cubicBezTo>
                    <a:pt x="155" y="495"/>
                    <a:pt x="169" y="502"/>
                    <a:pt x="169" y="523"/>
                  </a:cubicBezTo>
                  <a:cubicBezTo>
                    <a:pt x="169" y="537"/>
                    <a:pt x="155" y="552"/>
                    <a:pt x="141" y="552"/>
                  </a:cubicBezTo>
                  <a:cubicBezTo>
                    <a:pt x="28" y="552"/>
                    <a:pt x="28" y="552"/>
                    <a:pt x="28" y="552"/>
                  </a:cubicBezTo>
                  <a:cubicBezTo>
                    <a:pt x="7" y="552"/>
                    <a:pt x="0" y="537"/>
                    <a:pt x="0" y="523"/>
                  </a:cubicBezTo>
                  <a:cubicBezTo>
                    <a:pt x="0" y="410"/>
                    <a:pt x="0" y="410"/>
                    <a:pt x="0" y="410"/>
                  </a:cubicBezTo>
                  <a:cubicBezTo>
                    <a:pt x="0" y="389"/>
                    <a:pt x="7" y="382"/>
                    <a:pt x="28" y="382"/>
                  </a:cubicBezTo>
                  <a:cubicBezTo>
                    <a:pt x="42" y="382"/>
                    <a:pt x="56" y="389"/>
                    <a:pt x="56" y="410"/>
                  </a:cubicBezTo>
                  <a:cubicBezTo>
                    <a:pt x="56" y="452"/>
                    <a:pt x="56" y="452"/>
                    <a:pt x="56" y="452"/>
                  </a:cubicBezTo>
                  <a:cubicBezTo>
                    <a:pt x="198" y="311"/>
                    <a:pt x="198" y="311"/>
                    <a:pt x="198" y="311"/>
                  </a:cubicBezTo>
                  <a:lnTo>
                    <a:pt x="198" y="311"/>
                  </a:lnTo>
                  <a:cubicBezTo>
                    <a:pt x="198" y="304"/>
                    <a:pt x="205" y="304"/>
                    <a:pt x="212" y="304"/>
                  </a:cubicBezTo>
                  <a:cubicBezTo>
                    <a:pt x="233" y="304"/>
                    <a:pt x="240" y="318"/>
                    <a:pt x="240" y="332"/>
                  </a:cubicBezTo>
                  <a:cubicBezTo>
                    <a:pt x="240" y="339"/>
                    <a:pt x="240" y="347"/>
                    <a:pt x="233" y="354"/>
                  </a:cubicBezTo>
                  <a:close/>
                  <a:moveTo>
                    <a:pt x="212" y="248"/>
                  </a:moveTo>
                  <a:lnTo>
                    <a:pt x="212" y="248"/>
                  </a:lnTo>
                  <a:cubicBezTo>
                    <a:pt x="205" y="248"/>
                    <a:pt x="198" y="248"/>
                    <a:pt x="198" y="241"/>
                  </a:cubicBezTo>
                  <a:lnTo>
                    <a:pt x="198" y="241"/>
                  </a:lnTo>
                  <a:cubicBezTo>
                    <a:pt x="56" y="99"/>
                    <a:pt x="56" y="99"/>
                    <a:pt x="56" y="99"/>
                  </a:cubicBezTo>
                  <a:cubicBezTo>
                    <a:pt x="56" y="141"/>
                    <a:pt x="56" y="141"/>
                    <a:pt x="56" y="141"/>
                  </a:cubicBezTo>
                  <a:cubicBezTo>
                    <a:pt x="56" y="163"/>
                    <a:pt x="42" y="170"/>
                    <a:pt x="28" y="170"/>
                  </a:cubicBezTo>
                  <a:cubicBezTo>
                    <a:pt x="7" y="170"/>
                    <a:pt x="0" y="163"/>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50"/>
                    <a:pt x="155" y="57"/>
                    <a:pt x="141" y="57"/>
                  </a:cubicBezTo>
                  <a:cubicBezTo>
                    <a:pt x="92" y="57"/>
                    <a:pt x="92" y="57"/>
                    <a:pt x="92" y="57"/>
                  </a:cubicBezTo>
                  <a:cubicBezTo>
                    <a:pt x="233" y="198"/>
                    <a:pt x="233" y="198"/>
                    <a:pt x="233" y="198"/>
                  </a:cubicBezTo>
                  <a:lnTo>
                    <a:pt x="233" y="198"/>
                  </a:lnTo>
                  <a:cubicBezTo>
                    <a:pt x="240" y="205"/>
                    <a:pt x="240" y="212"/>
                    <a:pt x="240" y="219"/>
                  </a:cubicBezTo>
                  <a:cubicBezTo>
                    <a:pt x="240" y="234"/>
                    <a:pt x="233" y="248"/>
                    <a:pt x="212" y="2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sp>
          <p:nvSpPr>
            <p:cNvPr id="163" name="Google Shape;163;g8505066830_0_0"/>
            <p:cNvSpPr/>
            <p:nvPr/>
          </p:nvSpPr>
          <p:spPr>
            <a:xfrm>
              <a:off x="14364323" y="8930490"/>
              <a:ext cx="694202" cy="694382"/>
            </a:xfrm>
            <a:custGeom>
              <a:avLst/>
              <a:gdLst/>
              <a:ahLst/>
              <a:cxnLst/>
              <a:rect l="l" t="t" r="r" b="b"/>
              <a:pathLst>
                <a:path w="426" h="426" extrusionOk="0">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FFFFFF"/>
            </a:solidFill>
            <a:ln>
              <a:noFill/>
            </a:ln>
          </p:spPr>
          <p:txBody>
            <a:bodyPr spcFirstLastPara="1" wrap="square" lIns="91400" tIns="45700" rIns="91400" bIns="45700" anchor="ctr" anchorCtr="0">
              <a:noAutofit/>
            </a:bodyPr>
            <a:lstStyle/>
            <a:p>
              <a:pPr marL="0" marR="0" lvl="0" indent="0" algn="l" rtl="0">
                <a:spcBef>
                  <a:spcPts val="0"/>
                </a:spcBef>
                <a:spcAft>
                  <a:spcPts val="0"/>
                </a:spcAft>
                <a:buNone/>
              </a:pPr>
              <a:endParaRPr sz="3600" dirty="0">
                <a:solidFill>
                  <a:srgbClr val="445469"/>
                </a:solidFill>
                <a:latin typeface="Lato Light"/>
                <a:ea typeface="Lato Light"/>
                <a:cs typeface="Lato Light"/>
                <a:sym typeface="Lato Light"/>
              </a:endParaRPr>
            </a:p>
          </p:txBody>
        </p:sp>
      </p:grpSp>
      <p:sp>
        <p:nvSpPr>
          <p:cNvPr id="164" name="Google Shape;164;g8505066830_0_0"/>
          <p:cNvSpPr txBox="1"/>
          <p:nvPr/>
        </p:nvSpPr>
        <p:spPr>
          <a:xfrm>
            <a:off x="564432" y="4007800"/>
            <a:ext cx="1736100" cy="40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各標籤意義</a:t>
            </a:r>
            <a:endParaRPr sz="1700" b="1" dirty="0">
              <a:solidFill>
                <a:schemeClr val="lt1"/>
              </a:solidFill>
              <a:latin typeface="Microsoft Yahei"/>
              <a:ea typeface="Microsoft Yahei"/>
              <a:cs typeface="Microsoft Yahei"/>
              <a:sym typeface="Microsoft Yahei"/>
            </a:endParaRPr>
          </a:p>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與型態</a:t>
            </a:r>
            <a:endParaRPr dirty="0"/>
          </a:p>
        </p:txBody>
      </p:sp>
      <p:sp>
        <p:nvSpPr>
          <p:cNvPr id="165" name="Google Shape;165;g8505066830_0_0"/>
          <p:cNvSpPr txBox="1"/>
          <p:nvPr/>
        </p:nvSpPr>
        <p:spPr>
          <a:xfrm>
            <a:off x="1726025" y="1153500"/>
            <a:ext cx="2067900" cy="7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分析各標籤與</a:t>
            </a:r>
            <a:endParaRPr sz="1700" b="1" dirty="0">
              <a:solidFill>
                <a:schemeClr val="lt1"/>
              </a:solidFill>
              <a:latin typeface="Microsoft Yahei"/>
              <a:ea typeface="Microsoft Yahei"/>
              <a:cs typeface="Microsoft Yahei"/>
              <a:sym typeface="Microsoft Yahei"/>
            </a:endParaRPr>
          </a:p>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房價的關系</a:t>
            </a:r>
            <a:endParaRPr dirty="0"/>
          </a:p>
        </p:txBody>
      </p:sp>
      <p:sp>
        <p:nvSpPr>
          <p:cNvPr id="166" name="Google Shape;166;g8505066830_0_0"/>
          <p:cNvSpPr txBox="1"/>
          <p:nvPr/>
        </p:nvSpPr>
        <p:spPr>
          <a:xfrm>
            <a:off x="3387000" y="3980600"/>
            <a:ext cx="1518600" cy="6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挑選特徵與</a:t>
            </a:r>
            <a:endParaRPr sz="1700" b="1" dirty="0">
              <a:solidFill>
                <a:schemeClr val="lt1"/>
              </a:solidFill>
              <a:latin typeface="Microsoft Yahei"/>
              <a:ea typeface="Microsoft Yahei"/>
              <a:cs typeface="Microsoft Yahei"/>
              <a:sym typeface="Microsoft Yahei"/>
            </a:endParaRPr>
          </a:p>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資料前處理</a:t>
            </a:r>
            <a:endParaRPr sz="1700" dirty="0">
              <a:solidFill>
                <a:schemeClr val="lt1"/>
              </a:solidFill>
              <a:latin typeface="Microsoft Yahei"/>
              <a:ea typeface="Microsoft Yahei"/>
              <a:cs typeface="Microsoft Yahei"/>
              <a:sym typeface="Microsoft Yahei"/>
            </a:endParaRPr>
          </a:p>
        </p:txBody>
      </p:sp>
      <p:sp>
        <p:nvSpPr>
          <p:cNvPr id="167" name="Google Shape;167;g8505066830_0_0"/>
          <p:cNvSpPr txBox="1"/>
          <p:nvPr/>
        </p:nvSpPr>
        <p:spPr>
          <a:xfrm>
            <a:off x="4485650" y="1428800"/>
            <a:ext cx="1518600" cy="7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交叉驗證</a:t>
            </a:r>
            <a:endParaRPr sz="1700" b="1" dirty="0">
              <a:solidFill>
                <a:schemeClr val="lt1"/>
              </a:solidFill>
              <a:latin typeface="Microsoft Yahei"/>
              <a:ea typeface="Microsoft Yahei"/>
              <a:cs typeface="Microsoft Yahei"/>
              <a:sym typeface="Microsoft Yahei"/>
            </a:endParaRPr>
          </a:p>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與建模</a:t>
            </a:r>
            <a:endParaRPr dirty="0"/>
          </a:p>
        </p:txBody>
      </p:sp>
      <p:sp>
        <p:nvSpPr>
          <p:cNvPr id="168" name="Google Shape;168;g8505066830_0_0"/>
          <p:cNvSpPr txBox="1"/>
          <p:nvPr/>
        </p:nvSpPr>
        <p:spPr>
          <a:xfrm>
            <a:off x="5523225" y="3952700"/>
            <a:ext cx="1461300" cy="8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chemeClr val="lt1"/>
                </a:solidFill>
                <a:latin typeface="Microsoft Yahei"/>
                <a:ea typeface="Microsoft Yahei"/>
                <a:cs typeface="Microsoft Yahei"/>
                <a:sym typeface="Microsoft Yahei"/>
              </a:rPr>
              <a:t>訓練模型與預測結果</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77b53ed9bc_1_26"/>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資料集來源</a:t>
            </a:r>
            <a:endParaRPr dirty="0"/>
          </a:p>
        </p:txBody>
      </p:sp>
      <p:sp>
        <p:nvSpPr>
          <p:cNvPr id="174" name="Google Shape;174;g77b53ed9bc_1_26"/>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dirty="0"/>
          </a:p>
        </p:txBody>
      </p:sp>
      <p:pic>
        <p:nvPicPr>
          <p:cNvPr id="175" name="Google Shape;175;g77b53ed9bc_1_26"/>
          <p:cNvPicPr preferRelativeResize="0"/>
          <p:nvPr/>
        </p:nvPicPr>
        <p:blipFill>
          <a:blip r:embed="rId3">
            <a:alphaModFix/>
          </a:blip>
          <a:stretch>
            <a:fillRect/>
          </a:stretch>
        </p:blipFill>
        <p:spPr>
          <a:xfrm>
            <a:off x="787198" y="1340062"/>
            <a:ext cx="5433401" cy="3198875"/>
          </a:xfrm>
          <a:prstGeom prst="rect">
            <a:avLst/>
          </a:prstGeom>
          <a:noFill/>
          <a:ln>
            <a:noFill/>
          </a:ln>
        </p:spPr>
      </p:pic>
      <p:sp>
        <p:nvSpPr>
          <p:cNvPr id="2" name="文字方塊 1">
            <a:extLst>
              <a:ext uri="{FF2B5EF4-FFF2-40B4-BE49-F238E27FC236}">
                <a16:creationId xmlns:a16="http://schemas.microsoft.com/office/drawing/2014/main" id="{FD23E837-84F9-4A41-B86C-81124FCAB216}"/>
              </a:ext>
            </a:extLst>
          </p:cNvPr>
          <p:cNvSpPr txBox="1"/>
          <p:nvPr/>
        </p:nvSpPr>
        <p:spPr>
          <a:xfrm>
            <a:off x="6437376" y="1340062"/>
            <a:ext cx="2340864" cy="1200329"/>
          </a:xfrm>
          <a:prstGeom prst="rect">
            <a:avLst/>
          </a:prstGeom>
          <a:noFill/>
        </p:spPr>
        <p:txBody>
          <a:bodyPr wrap="square" rtlCol="0">
            <a:spAutoFit/>
          </a:bodyPr>
          <a:lstStyle/>
          <a:p>
            <a:r>
              <a:rPr lang="en-US" altLang="zh-TW" sz="2400" dirty="0">
                <a:solidFill>
                  <a:schemeClr val="bg1"/>
                </a:solidFill>
              </a:rPr>
              <a:t>Kaggle</a:t>
            </a:r>
            <a:r>
              <a:rPr lang="zh-TW" altLang="en-US" sz="2400" dirty="0">
                <a:solidFill>
                  <a:schemeClr val="bg1"/>
                </a:solidFill>
              </a:rPr>
              <a:t>是一個數據建模和數據分析競賽平台。</a:t>
            </a:r>
          </a:p>
        </p:txBody>
      </p:sp>
      <p:sp>
        <p:nvSpPr>
          <p:cNvPr id="6" name="文字方塊 5">
            <a:extLst>
              <a:ext uri="{FF2B5EF4-FFF2-40B4-BE49-F238E27FC236}">
                <a16:creationId xmlns:a16="http://schemas.microsoft.com/office/drawing/2014/main" id="{ABB5F2F0-97E6-4F3D-A476-FE7C18C39798}"/>
              </a:ext>
            </a:extLst>
          </p:cNvPr>
          <p:cNvSpPr txBox="1"/>
          <p:nvPr/>
        </p:nvSpPr>
        <p:spPr>
          <a:xfrm>
            <a:off x="6437376" y="3261478"/>
            <a:ext cx="2340864" cy="830997"/>
          </a:xfrm>
          <a:prstGeom prst="rect">
            <a:avLst/>
          </a:prstGeom>
          <a:noFill/>
        </p:spPr>
        <p:txBody>
          <a:bodyPr wrap="square" rtlCol="0">
            <a:spAutoFit/>
          </a:bodyPr>
          <a:lstStyle/>
          <a:p>
            <a:r>
              <a:rPr lang="zh-TW" altLang="en-US" sz="2400" dirty="0">
                <a:solidFill>
                  <a:schemeClr val="bg1"/>
                </a:solidFill>
              </a:rPr>
              <a:t>此競賽資料集為美國的房價資訊</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4"/>
          <p:cNvSpPr txBox="1">
            <a:spLocks noGrp="1"/>
          </p:cNvSpPr>
          <p:nvPr>
            <p:ph type="ctrTitle"/>
          </p:nvPr>
        </p:nvSpPr>
        <p:spPr>
          <a:xfrm>
            <a:off x="787200" y="1494625"/>
            <a:ext cx="5727000" cy="12606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endParaRPr dirty="0"/>
          </a:p>
          <a:p>
            <a:pPr marL="0" lvl="0" indent="0" algn="l" rtl="0">
              <a:lnSpc>
                <a:spcPct val="100000"/>
              </a:lnSpc>
              <a:spcBef>
                <a:spcPts val="0"/>
              </a:spcBef>
              <a:spcAft>
                <a:spcPts val="0"/>
              </a:spcAft>
              <a:buClr>
                <a:srgbClr val="000000"/>
              </a:buClr>
              <a:buSzPts val="4200"/>
              <a:buFont typeface="Arial"/>
              <a:buNone/>
            </a:pPr>
            <a:r>
              <a:rPr lang="en"/>
              <a:t>3.房價預測</a:t>
            </a:r>
            <a:endParaRPr sz="2800" dirty="0"/>
          </a:p>
        </p:txBody>
      </p:sp>
      <p:sp>
        <p:nvSpPr>
          <p:cNvPr id="181" name="Google Shape;181;p4"/>
          <p:cNvSpPr txBox="1">
            <a:spLocks noGrp="1"/>
          </p:cNvSpPr>
          <p:nvPr>
            <p:ph type="subTitle" idx="1"/>
          </p:nvPr>
        </p:nvSpPr>
        <p:spPr>
          <a:xfrm>
            <a:off x="787200" y="2860554"/>
            <a:ext cx="5727000" cy="85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400"/>
              <a:buNone/>
            </a:pPr>
            <a:r>
              <a:rPr lang="en" dirty="0"/>
              <a:t>各標籤意義與型態</a:t>
            </a:r>
            <a:endParaRPr dirty="0"/>
          </a:p>
        </p:txBody>
      </p:sp>
      <p:grpSp>
        <p:nvGrpSpPr>
          <p:cNvPr id="182" name="Google Shape;182;p4"/>
          <p:cNvGrpSpPr/>
          <p:nvPr/>
        </p:nvGrpSpPr>
        <p:grpSpPr>
          <a:xfrm>
            <a:off x="7863410" y="334303"/>
            <a:ext cx="952401" cy="868821"/>
            <a:chOff x="6625350" y="1613750"/>
            <a:chExt cx="480525" cy="438400"/>
          </a:xfrm>
        </p:grpSpPr>
        <p:sp>
          <p:nvSpPr>
            <p:cNvPr id="183" name="Google Shape;183;p4"/>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4" name="Google Shape;184;p4"/>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5" name="Google Shape;185;p4"/>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6" name="Google Shape;186;p4"/>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7" name="Google Shape;187;p4"/>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g7778645e5b_0_230"/>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pic>
        <p:nvPicPr>
          <p:cNvPr id="217" name="Google Shape;217;g7778645e5b_0_230"/>
          <p:cNvPicPr preferRelativeResize="0"/>
          <p:nvPr/>
        </p:nvPicPr>
        <p:blipFill rotWithShape="1">
          <a:blip r:embed="rId4">
            <a:alphaModFix/>
          </a:blip>
          <a:srcRect/>
          <a:stretch/>
        </p:blipFill>
        <p:spPr>
          <a:xfrm>
            <a:off x="644625" y="1132750"/>
            <a:ext cx="2924175" cy="638175"/>
          </a:xfrm>
          <a:prstGeom prst="rect">
            <a:avLst/>
          </a:prstGeom>
          <a:noFill/>
          <a:ln w="9525" cap="flat" cmpd="sng">
            <a:solidFill>
              <a:srgbClr val="000000"/>
            </a:solidFill>
            <a:prstDash val="solid"/>
            <a:round/>
            <a:headEnd type="none" w="sm" len="sm"/>
            <a:tailEnd type="none" w="sm" len="sm"/>
          </a:ln>
        </p:spPr>
      </p:pic>
      <p:sp>
        <p:nvSpPr>
          <p:cNvPr id="218" name="Google Shape;218;g7778645e5b_0_230"/>
          <p:cNvSpPr txBox="1"/>
          <p:nvPr/>
        </p:nvSpPr>
        <p:spPr>
          <a:xfrm>
            <a:off x="644625" y="483450"/>
            <a:ext cx="2202300" cy="98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匯入套件</a:t>
            </a:r>
            <a:endParaRPr sz="1400" b="0" i="0" u="none" strike="noStrike" cap="none">
              <a:solidFill>
                <a:srgbClr val="000000"/>
              </a:solidFill>
              <a:latin typeface="IBM Plex Sans"/>
              <a:ea typeface="IBM Plex Sans"/>
              <a:cs typeface="IBM Plex Sans"/>
              <a:sym typeface="IBM Plex Sans"/>
            </a:endParaRPr>
          </a:p>
        </p:txBody>
      </p:sp>
      <p:pic>
        <p:nvPicPr>
          <p:cNvPr id="219" name="Google Shape;219;g7778645e5b_0_230"/>
          <p:cNvPicPr preferRelativeResize="0"/>
          <p:nvPr/>
        </p:nvPicPr>
        <p:blipFill rotWithShape="1">
          <a:blip r:embed="rId5">
            <a:alphaModFix/>
          </a:blip>
          <a:srcRect/>
          <a:stretch/>
        </p:blipFill>
        <p:spPr>
          <a:xfrm>
            <a:off x="644625" y="2299225"/>
            <a:ext cx="2819400" cy="180975"/>
          </a:xfrm>
          <a:prstGeom prst="rect">
            <a:avLst/>
          </a:prstGeom>
          <a:noFill/>
          <a:ln>
            <a:noFill/>
          </a:ln>
        </p:spPr>
      </p:pic>
      <p:sp>
        <p:nvSpPr>
          <p:cNvPr id="220" name="Google Shape;220;g7778645e5b_0_230"/>
          <p:cNvSpPr txBox="1"/>
          <p:nvPr/>
        </p:nvSpPr>
        <p:spPr>
          <a:xfrm>
            <a:off x="644625" y="1770925"/>
            <a:ext cx="2202300" cy="5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讀檔</a:t>
            </a:r>
            <a:endParaRPr sz="1400" b="0" i="0" u="none" strike="noStrike" cap="none">
              <a:solidFill>
                <a:srgbClr val="000000"/>
              </a:solidFill>
              <a:latin typeface="IBM Plex Sans"/>
              <a:ea typeface="IBM Plex Sans"/>
              <a:cs typeface="IBM Plex Sans"/>
              <a:sym typeface="IBM Plex Sans"/>
            </a:endParaRPr>
          </a:p>
        </p:txBody>
      </p:sp>
      <p:pic>
        <p:nvPicPr>
          <p:cNvPr id="221" name="Google Shape;221;g7778645e5b_0_230"/>
          <p:cNvPicPr preferRelativeResize="0"/>
          <p:nvPr/>
        </p:nvPicPr>
        <p:blipFill rotWithShape="1">
          <a:blip r:embed="rId6">
            <a:alphaModFix/>
          </a:blip>
          <a:srcRect/>
          <a:stretch/>
        </p:blipFill>
        <p:spPr>
          <a:xfrm>
            <a:off x="644625" y="3200900"/>
            <a:ext cx="4324350" cy="219075"/>
          </a:xfrm>
          <a:prstGeom prst="rect">
            <a:avLst/>
          </a:prstGeom>
          <a:noFill/>
          <a:ln>
            <a:noFill/>
          </a:ln>
        </p:spPr>
      </p:pic>
      <p:sp>
        <p:nvSpPr>
          <p:cNvPr id="222" name="Google Shape;222;g7778645e5b_0_230"/>
          <p:cNvSpPr txBox="1"/>
          <p:nvPr/>
        </p:nvSpPr>
        <p:spPr>
          <a:xfrm>
            <a:off x="644625" y="2576400"/>
            <a:ext cx="2202300" cy="5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顯示資料型態</a:t>
            </a:r>
            <a:endParaRPr sz="1400" b="0" i="0" u="none" strike="noStrike" cap="none">
              <a:solidFill>
                <a:srgbClr val="000000"/>
              </a:solidFill>
              <a:latin typeface="IBM Plex Sans"/>
              <a:ea typeface="IBM Plex Sans"/>
              <a:cs typeface="IBM Plex Sans"/>
              <a:sym typeface="IBM Plex Sans"/>
            </a:endParaRPr>
          </a:p>
        </p:txBody>
      </p:sp>
      <p:pic>
        <p:nvPicPr>
          <p:cNvPr id="223" name="Google Shape;223;g7778645e5b_0_230"/>
          <p:cNvPicPr preferRelativeResize="0"/>
          <p:nvPr/>
        </p:nvPicPr>
        <p:blipFill rotWithShape="1">
          <a:blip r:embed="rId7">
            <a:alphaModFix/>
          </a:blip>
          <a:srcRect/>
          <a:stretch/>
        </p:blipFill>
        <p:spPr>
          <a:xfrm>
            <a:off x="644625" y="3576925"/>
            <a:ext cx="2705100" cy="55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
          <p:cNvSpPr txBox="1">
            <a:spLocks noGrp="1"/>
          </p:cNvSpPr>
          <p:nvPr>
            <p:ph type="body" idx="1"/>
          </p:nvPr>
        </p:nvSpPr>
        <p:spPr>
          <a:xfrm>
            <a:off x="495799" y="519560"/>
            <a:ext cx="3814944" cy="503820"/>
          </a:xfrm>
          <a:prstGeom prst="rect">
            <a:avLst/>
          </a:prstGeom>
          <a:noFill/>
          <a:ln>
            <a:noFill/>
          </a:ln>
        </p:spPr>
        <p:txBody>
          <a:bodyPr spcFirstLastPara="1" wrap="square" lIns="0" tIns="0" rIns="0" bIns="0" anchor="ctr" anchorCtr="0">
            <a:noAutofit/>
          </a:bodyPr>
          <a:lstStyle/>
          <a:p>
            <a:pPr marL="0" lvl="0" indent="0">
              <a:buNone/>
            </a:pPr>
            <a:r>
              <a:rPr lang="zh-TW" altLang="en-US" sz="2400" dirty="0"/>
              <a:t>各標籤意義與資料型態</a:t>
            </a:r>
            <a:r>
              <a:rPr lang="en-US" altLang="zh-TW" sz="2400" dirty="0"/>
              <a:t>(</a:t>
            </a:r>
            <a:r>
              <a:rPr lang="zh-TW" altLang="en-US" sz="2400" dirty="0"/>
              <a:t>結構</a:t>
            </a:r>
            <a:r>
              <a:rPr lang="en-US" altLang="zh-TW" sz="2400" dirty="0"/>
              <a:t>)</a:t>
            </a:r>
            <a:endParaRPr lang="en" sz="2400" dirty="0"/>
          </a:p>
        </p:txBody>
      </p:sp>
      <p:sp>
        <p:nvSpPr>
          <p:cNvPr id="193" name="Google Shape;193;p5"/>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17</a:t>
            </a:fld>
            <a:endParaRPr dirty="0"/>
          </a:p>
        </p:txBody>
      </p:sp>
      <p:graphicFrame>
        <p:nvGraphicFramePr>
          <p:cNvPr id="2" name="表格 1">
            <a:extLst>
              <a:ext uri="{FF2B5EF4-FFF2-40B4-BE49-F238E27FC236}">
                <a16:creationId xmlns:a16="http://schemas.microsoft.com/office/drawing/2014/main" id="{D9E1ACEB-D908-4FE6-8444-91F0AC4F932A}"/>
              </a:ext>
            </a:extLst>
          </p:cNvPr>
          <p:cNvGraphicFramePr>
            <a:graphicFrameLocks noGrp="1"/>
          </p:cNvGraphicFramePr>
          <p:nvPr>
            <p:extLst>
              <p:ext uri="{D42A27DB-BD31-4B8C-83A1-F6EECF244321}">
                <p14:modId xmlns:p14="http://schemas.microsoft.com/office/powerpoint/2010/main" val="1459770043"/>
              </p:ext>
            </p:extLst>
          </p:nvPr>
        </p:nvGraphicFramePr>
        <p:xfrm>
          <a:off x="271306" y="1249410"/>
          <a:ext cx="3915882" cy="3683600"/>
        </p:xfrm>
        <a:graphic>
          <a:graphicData uri="http://schemas.openxmlformats.org/drawingml/2006/table">
            <a:tbl>
              <a:tblPr firstRow="1" bandRow="1">
                <a:tableStyleId>{F5AB1C69-6EDB-4FF4-983F-18BD219EF322}</a:tableStyleId>
              </a:tblPr>
              <a:tblGrid>
                <a:gridCol w="1175657">
                  <a:extLst>
                    <a:ext uri="{9D8B030D-6E8A-4147-A177-3AD203B41FA5}">
                      <a16:colId xmlns:a16="http://schemas.microsoft.com/office/drawing/2014/main" val="3335251557"/>
                    </a:ext>
                  </a:extLst>
                </a:gridCol>
                <a:gridCol w="1597688">
                  <a:extLst>
                    <a:ext uri="{9D8B030D-6E8A-4147-A177-3AD203B41FA5}">
                      <a16:colId xmlns:a16="http://schemas.microsoft.com/office/drawing/2014/main" val="2921078221"/>
                    </a:ext>
                  </a:extLst>
                </a:gridCol>
                <a:gridCol w="1142537">
                  <a:extLst>
                    <a:ext uri="{9D8B030D-6E8A-4147-A177-3AD203B41FA5}">
                      <a16:colId xmlns:a16="http://schemas.microsoft.com/office/drawing/2014/main" val="3081396269"/>
                    </a:ext>
                  </a:extLst>
                </a:gridCol>
              </a:tblGrid>
              <a:tr h="370840">
                <a:tc>
                  <a:txBody>
                    <a:bodyPr/>
                    <a:lstStyle/>
                    <a:p>
                      <a:r>
                        <a:rPr lang="zh-TW" altLang="en-US" dirty="0"/>
                        <a:t>標籤</a:t>
                      </a:r>
                    </a:p>
                  </a:txBody>
                  <a:tcPr/>
                </a:tc>
                <a:tc>
                  <a:txBody>
                    <a:bodyPr/>
                    <a:lstStyle/>
                    <a:p>
                      <a:r>
                        <a:rPr lang="zh-TW" altLang="en-US" dirty="0"/>
                        <a:t>意義</a:t>
                      </a:r>
                    </a:p>
                  </a:txBody>
                  <a:tcPr/>
                </a:tc>
                <a:tc>
                  <a:txBody>
                    <a:bodyPr/>
                    <a:lstStyle/>
                    <a:p>
                      <a:r>
                        <a:rPr lang="zh-TW" altLang="en-US" dirty="0"/>
                        <a:t>資料型態</a:t>
                      </a:r>
                    </a:p>
                  </a:txBody>
                  <a:tcPr/>
                </a:tc>
                <a:extLst>
                  <a:ext uri="{0D108BD9-81ED-4DB2-BD59-A6C34878D82A}">
                    <a16:rowId xmlns:a16="http://schemas.microsoft.com/office/drawing/2014/main" val="1165565921"/>
                  </a:ext>
                </a:extLst>
              </a:tr>
              <a:tr h="281533">
                <a:tc>
                  <a:txBody>
                    <a:bodyPr/>
                    <a:lstStyle/>
                    <a:p>
                      <a:r>
                        <a:rPr lang="en" altLang="zh-TW" sz="1100" dirty="0"/>
                        <a:t>id</a:t>
                      </a:r>
                      <a:endParaRPr lang="zh-TW" altLang="en-US" sz="1100" dirty="0"/>
                    </a:p>
                  </a:txBody>
                  <a:tcPr/>
                </a:tc>
                <a:tc>
                  <a:txBody>
                    <a:bodyPr/>
                    <a:lstStyle/>
                    <a:p>
                      <a:r>
                        <a:rPr lang="zh-TW" altLang="en-US" sz="1100" dirty="0"/>
                        <a:t>身分號碼</a:t>
                      </a:r>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213985823"/>
                  </a:ext>
                </a:extLst>
              </a:tr>
              <a:tr h="259492">
                <a:tc>
                  <a:txBody>
                    <a:bodyPr/>
                    <a:lstStyle/>
                    <a:p>
                      <a:r>
                        <a:rPr lang="en" altLang="zh-TW" sz="1100" dirty="0"/>
                        <a:t>date</a:t>
                      </a:r>
                      <a:endParaRPr lang="zh-TW" altLang="en-US" sz="1100" dirty="0"/>
                    </a:p>
                  </a:txBody>
                  <a:tcPr/>
                </a:tc>
                <a:tc>
                  <a:txBody>
                    <a:bodyPr/>
                    <a:lstStyle/>
                    <a:p>
                      <a:r>
                        <a:rPr lang="en" altLang="zh-TW" sz="1100" dirty="0"/>
                        <a:t>賣出日</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2096276318"/>
                  </a:ext>
                </a:extLst>
              </a:tr>
              <a:tr h="271848">
                <a:tc>
                  <a:txBody>
                    <a:bodyPr/>
                    <a:lstStyle/>
                    <a:p>
                      <a:r>
                        <a:rPr lang="en" altLang="zh-TW" sz="1100" dirty="0"/>
                        <a:t>price</a:t>
                      </a:r>
                      <a:endParaRPr lang="zh-TW" altLang="en-US" sz="1100" dirty="0"/>
                    </a:p>
                  </a:txBody>
                  <a:tcPr/>
                </a:tc>
                <a:tc>
                  <a:txBody>
                    <a:bodyPr/>
                    <a:lstStyle/>
                    <a:p>
                      <a:r>
                        <a:rPr lang="en" altLang="zh-TW" sz="1100" dirty="0"/>
                        <a:t>賣價</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4137285396"/>
                  </a:ext>
                </a:extLst>
              </a:tr>
              <a:tr h="271849">
                <a:tc>
                  <a:txBody>
                    <a:bodyPr/>
                    <a:lstStyle/>
                    <a:p>
                      <a:r>
                        <a:rPr lang="en" altLang="zh-TW" sz="1100" dirty="0"/>
                        <a:t>bedrooms</a:t>
                      </a:r>
                      <a:endParaRPr lang="zh-TW" altLang="en-US" sz="1100" dirty="0"/>
                    </a:p>
                  </a:txBody>
                  <a:tcPr/>
                </a:tc>
                <a:tc>
                  <a:txBody>
                    <a:bodyPr/>
                    <a:lstStyle/>
                    <a:p>
                      <a:r>
                        <a:rPr lang="en" altLang="zh-TW" sz="1100" dirty="0"/>
                        <a:t>臥室數</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2080819358"/>
                  </a:ext>
                </a:extLst>
              </a:tr>
              <a:tr h="259492">
                <a:tc>
                  <a:txBody>
                    <a:bodyPr/>
                    <a:lstStyle/>
                    <a:p>
                      <a:r>
                        <a:rPr lang="en" altLang="zh-TW" sz="1100" dirty="0"/>
                        <a:t>bathrooms</a:t>
                      </a:r>
                      <a:endParaRPr lang="zh-TW" altLang="en-US" sz="1100" dirty="0"/>
                    </a:p>
                  </a:txBody>
                  <a:tcPr/>
                </a:tc>
                <a:tc>
                  <a:txBody>
                    <a:bodyPr/>
                    <a:lstStyle/>
                    <a:p>
                      <a:r>
                        <a:rPr lang="en" altLang="zh-TW" sz="1100" dirty="0"/>
                        <a:t>廁所數</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a:solidFill>
                            <a:schemeClr val="dk1"/>
                          </a:solidFill>
                          <a:latin typeface="+mn-lt"/>
                          <a:ea typeface="+mn-ea"/>
                          <a:cs typeface="+mn-cs"/>
                          <a:sym typeface="IBM Plex Serif Medium"/>
                        </a:rPr>
                        <a:t>float64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4213492015"/>
                  </a:ext>
                </a:extLst>
              </a:tr>
              <a:tr h="271849">
                <a:tc>
                  <a:txBody>
                    <a:bodyPr/>
                    <a:lstStyle/>
                    <a:p>
                      <a:r>
                        <a:rPr lang="en" altLang="zh-TW" sz="1100" dirty="0"/>
                        <a:t>condition</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dirty="0"/>
                        <a:t>屋況</a:t>
                      </a:r>
                      <a:r>
                        <a:rPr lang="en-US" altLang="zh-TW" sz="1100" dirty="0"/>
                        <a:t>(</a:t>
                      </a:r>
                      <a:r>
                        <a:rPr lang="zh-TW" altLang="en-US" sz="1100" dirty="0"/>
                        <a:t>從</a:t>
                      </a:r>
                      <a:r>
                        <a:rPr lang="en-US" altLang="zh-TW" sz="1100" dirty="0"/>
                        <a:t>1</a:t>
                      </a:r>
                      <a:r>
                        <a:rPr lang="zh-TW" altLang="en-US" sz="1100" dirty="0"/>
                        <a:t>到</a:t>
                      </a:r>
                      <a:r>
                        <a:rPr lang="en-US" altLang="zh-TW" sz="1100" dirty="0"/>
                        <a:t>5</a:t>
                      </a:r>
                      <a:r>
                        <a:rPr lang="zh-TW" altLang="en-US" sz="1100" dirty="0"/>
                        <a:t>的指數，</a:t>
                      </a:r>
                      <a:r>
                        <a:rPr lang="en-US" altLang="zh-TW" sz="1100" dirty="0"/>
                        <a:t>5</a:t>
                      </a:r>
                      <a:r>
                        <a:rPr lang="zh-TW" altLang="en-US" sz="1100" dirty="0"/>
                        <a:t>最好</a:t>
                      </a:r>
                      <a:r>
                        <a:rPr lang="en-US" altLang="zh-TW" sz="1100" dirty="0"/>
                        <a:t>)</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070401803"/>
                  </a:ext>
                </a:extLst>
              </a:tr>
              <a:tr h="271848">
                <a:tc>
                  <a:txBody>
                    <a:bodyPr/>
                    <a:lstStyle/>
                    <a:p>
                      <a:r>
                        <a:rPr lang="en" altLang="zh-TW" sz="1100" dirty="0"/>
                        <a:t>sqft_living </a:t>
                      </a:r>
                      <a:endParaRPr lang="zh-TW" altLang="en-US" sz="1100" dirty="0"/>
                    </a:p>
                  </a:txBody>
                  <a:tcPr/>
                </a:tc>
                <a:tc>
                  <a:txBody>
                    <a:bodyPr/>
                    <a:lstStyle/>
                    <a:p>
                      <a:pPr marL="0" lvl="0" indent="0" algn="l" rtl="0">
                        <a:lnSpc>
                          <a:spcPct val="115000"/>
                        </a:lnSpc>
                        <a:spcBef>
                          <a:spcPts val="600"/>
                        </a:spcBef>
                        <a:spcAft>
                          <a:spcPts val="0"/>
                        </a:spcAft>
                        <a:buSzPts val="3000"/>
                        <a:buNone/>
                      </a:pPr>
                      <a:r>
                        <a:rPr lang="zh-TW" altLang="en-US" sz="1100" dirty="0"/>
                        <a:t>公寓內居住空間</a:t>
                      </a:r>
                      <a:r>
                        <a:rPr lang="en-US" altLang="zh-TW" sz="1100" dirty="0"/>
                        <a:t>(</a:t>
                      </a:r>
                      <a:r>
                        <a:rPr lang="zh-TW" altLang="en-US" sz="1100" dirty="0"/>
                        <a:t>平方英尺</a:t>
                      </a:r>
                      <a:r>
                        <a:rPr lang="en-US" altLang="zh-TW" sz="1100" dirty="0"/>
                        <a:t>)</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IBM Plex Serif Medium"/>
                        </a:rPr>
                        <a:t>int64</a:t>
                      </a:r>
                      <a:endParaRPr kumimoji="0" lang="zh-TW" altLang="en-US"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Arial"/>
                      </a:endParaRPr>
                    </a:p>
                  </a:txBody>
                  <a:tcPr/>
                </a:tc>
                <a:extLst>
                  <a:ext uri="{0D108BD9-81ED-4DB2-BD59-A6C34878D82A}">
                    <a16:rowId xmlns:a16="http://schemas.microsoft.com/office/drawing/2014/main" val="1775470795"/>
                  </a:ext>
                </a:extLst>
              </a:tr>
              <a:tr h="271849">
                <a:tc>
                  <a:txBody>
                    <a:bodyPr/>
                    <a:lstStyle/>
                    <a:p>
                      <a:r>
                        <a:rPr lang="en" altLang="zh-TW" sz="1100" dirty="0"/>
                        <a:t>sqft_lot </a:t>
                      </a:r>
                      <a:endParaRPr lang="zh-TW" altLang="en-US" sz="1100" dirty="0"/>
                    </a:p>
                  </a:txBody>
                  <a:tcPr/>
                </a:tc>
                <a:tc>
                  <a:txBody>
                    <a:bodyPr/>
                    <a:lstStyle/>
                    <a:p>
                      <a:pPr marL="0" lvl="0" indent="0" algn="l" rtl="0">
                        <a:lnSpc>
                          <a:spcPct val="115000"/>
                        </a:lnSpc>
                        <a:spcBef>
                          <a:spcPts val="600"/>
                        </a:spcBef>
                        <a:spcAft>
                          <a:spcPts val="0"/>
                        </a:spcAft>
                        <a:buSzPts val="3000"/>
                        <a:buNone/>
                      </a:pPr>
                      <a:r>
                        <a:rPr lang="zh-TW" altLang="en-US" sz="1100" dirty="0"/>
                        <a:t>土地面積</a:t>
                      </a:r>
                      <a:r>
                        <a:rPr lang="en-US" altLang="zh-TW" sz="1100" dirty="0"/>
                        <a:t>(</a:t>
                      </a:r>
                      <a:r>
                        <a:rPr lang="zh-TW" altLang="en-US" sz="1100" dirty="0"/>
                        <a:t>平方英尺</a:t>
                      </a:r>
                      <a:r>
                        <a:rPr lang="en-US" altLang="zh-TW" sz="1100" dirty="0"/>
                        <a:t>)</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IBM Plex Serif Medium"/>
                        </a:rPr>
                        <a:t>int64</a:t>
                      </a:r>
                      <a:endParaRPr kumimoji="0" lang="zh-TW" altLang="en-US"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Arial"/>
                      </a:endParaRPr>
                    </a:p>
                  </a:txBody>
                  <a:tcPr/>
                </a:tc>
                <a:extLst>
                  <a:ext uri="{0D108BD9-81ED-4DB2-BD59-A6C34878D82A}">
                    <a16:rowId xmlns:a16="http://schemas.microsoft.com/office/drawing/2014/main" val="309925193"/>
                  </a:ext>
                </a:extLst>
              </a:tr>
              <a:tr h="247135">
                <a:tc>
                  <a:txBody>
                    <a:bodyPr/>
                    <a:lstStyle/>
                    <a:p>
                      <a:r>
                        <a:rPr lang="en" altLang="zh-TW" sz="1100" dirty="0"/>
                        <a:t>floors</a:t>
                      </a:r>
                      <a:endParaRPr lang="zh-TW" altLang="en-US" sz="1100" dirty="0"/>
                    </a:p>
                  </a:txBody>
                  <a:tcPr/>
                </a:tc>
                <a:tc>
                  <a:txBody>
                    <a:bodyPr/>
                    <a:lstStyle/>
                    <a:p>
                      <a:r>
                        <a:rPr lang="en" altLang="zh-TW" sz="1100" dirty="0"/>
                        <a:t>樓層</a:t>
                      </a:r>
                      <a:r>
                        <a:rPr lang="zh-TW" altLang="en-US" sz="1100" dirty="0"/>
                        <a:t>數量</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IBM Plex Serif Medium"/>
                        </a:rPr>
                        <a:t>int64</a:t>
                      </a:r>
                      <a:endParaRPr kumimoji="0" lang="zh-TW" altLang="en-US"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Arial"/>
                      </a:endParaRPr>
                    </a:p>
                  </a:txBody>
                  <a:tcPr/>
                </a:tc>
                <a:extLst>
                  <a:ext uri="{0D108BD9-81ED-4DB2-BD59-A6C34878D82A}">
                    <a16:rowId xmlns:a16="http://schemas.microsoft.com/office/drawing/2014/main" val="2489479234"/>
                  </a:ext>
                </a:extLst>
              </a:tr>
              <a:tr h="259904">
                <a:tc>
                  <a:txBody>
                    <a:bodyPr/>
                    <a:lstStyle/>
                    <a:p>
                      <a:r>
                        <a:rPr lang="en" altLang="zh-TW" sz="1100" dirty="0"/>
                        <a:t>waterfront </a:t>
                      </a:r>
                      <a:endParaRPr lang="zh-TW" altLang="en-US" sz="1100" dirty="0"/>
                    </a:p>
                  </a:txBody>
                  <a:tcPr/>
                </a:tc>
                <a:tc>
                  <a:txBody>
                    <a:bodyPr/>
                    <a:lstStyle/>
                    <a:p>
                      <a:r>
                        <a:rPr lang="en" altLang="zh-TW" sz="1100" dirty="0"/>
                        <a:t>是否俯瞰海濱</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IBM Plex Serif Medium"/>
                        </a:rPr>
                        <a:t>int64</a:t>
                      </a:r>
                      <a:endParaRPr kumimoji="0" lang="zh-TW" altLang="en-US"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Arial"/>
                      </a:endParaRPr>
                    </a:p>
                  </a:txBody>
                  <a:tcPr/>
                </a:tc>
                <a:extLst>
                  <a:ext uri="{0D108BD9-81ED-4DB2-BD59-A6C34878D82A}">
                    <a16:rowId xmlns:a16="http://schemas.microsoft.com/office/drawing/2014/main" val="2398567219"/>
                  </a:ext>
                </a:extLst>
              </a:tr>
              <a:tr h="289094">
                <a:tc>
                  <a:txBody>
                    <a:bodyPr/>
                    <a:lstStyle/>
                    <a:p>
                      <a:r>
                        <a:rPr lang="en" altLang="zh-TW" sz="1100" dirty="0"/>
                        <a:t>view</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dirty="0"/>
                        <a:t>景觀</a:t>
                      </a:r>
                      <a:r>
                        <a:rPr lang="en-US" altLang="zh-TW" sz="1100" dirty="0"/>
                        <a:t>(0~4 0</a:t>
                      </a:r>
                      <a:r>
                        <a:rPr lang="zh-TW" altLang="en-US" sz="1100" dirty="0"/>
                        <a:t>最差</a:t>
                      </a:r>
                      <a:r>
                        <a:rPr lang="en-US" altLang="zh-TW" sz="1100" dirty="0"/>
                        <a:t>,4</a:t>
                      </a:r>
                      <a:r>
                        <a:rPr lang="zh-TW" altLang="en-US" sz="1100" dirty="0"/>
                        <a:t>最好</a:t>
                      </a:r>
                      <a:r>
                        <a:rPr lang="en-US" altLang="zh-TW" sz="1100" dirty="0"/>
                        <a:t>)</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altLang="zh-TW"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IBM Plex Serif Medium"/>
                        </a:rPr>
                        <a:t>int64</a:t>
                      </a:r>
                      <a:endParaRPr kumimoji="0" lang="zh-TW" altLang="en-US" sz="1100" b="0" i="0" u="none" strike="noStrike" kern="0" cap="none" spc="0" normalizeH="0" baseline="0" noProof="0" dirty="0">
                        <a:ln>
                          <a:noFill/>
                        </a:ln>
                        <a:solidFill>
                          <a:srgbClr val="040F20"/>
                        </a:solidFill>
                        <a:effectLst/>
                        <a:uLnTx/>
                        <a:uFillTx/>
                        <a:latin typeface="Arial"/>
                        <a:ea typeface="新細明體" panose="02020500000000000000" pitchFamily="18" charset="-120"/>
                        <a:cs typeface="+mn-cs"/>
                        <a:sym typeface="Arial"/>
                      </a:endParaRPr>
                    </a:p>
                  </a:txBody>
                  <a:tcPr/>
                </a:tc>
                <a:extLst>
                  <a:ext uri="{0D108BD9-81ED-4DB2-BD59-A6C34878D82A}">
                    <a16:rowId xmlns:a16="http://schemas.microsoft.com/office/drawing/2014/main" val="4133685591"/>
                  </a:ext>
                </a:extLst>
              </a:tr>
            </a:tbl>
          </a:graphicData>
        </a:graphic>
      </p:graphicFrame>
      <p:graphicFrame>
        <p:nvGraphicFramePr>
          <p:cNvPr id="7" name="表格 6">
            <a:extLst>
              <a:ext uri="{FF2B5EF4-FFF2-40B4-BE49-F238E27FC236}">
                <a16:creationId xmlns:a16="http://schemas.microsoft.com/office/drawing/2014/main" id="{ADA6720C-66B8-4457-8A5D-7FD4F3B5244D}"/>
              </a:ext>
            </a:extLst>
          </p:cNvPr>
          <p:cNvGraphicFramePr>
            <a:graphicFrameLocks noGrp="1"/>
          </p:cNvGraphicFramePr>
          <p:nvPr>
            <p:extLst>
              <p:ext uri="{D42A27DB-BD31-4B8C-83A1-F6EECF244321}">
                <p14:modId xmlns:p14="http://schemas.microsoft.com/office/powerpoint/2010/main" val="3166942654"/>
              </p:ext>
            </p:extLst>
          </p:nvPr>
        </p:nvGraphicFramePr>
        <p:xfrm>
          <a:off x="4429478" y="1006622"/>
          <a:ext cx="4546851" cy="3949231"/>
        </p:xfrm>
        <a:graphic>
          <a:graphicData uri="http://schemas.openxmlformats.org/drawingml/2006/table">
            <a:tbl>
              <a:tblPr firstRow="1" bandRow="1">
                <a:tableStyleId>{F5AB1C69-6EDB-4FF4-983F-18BD219EF322}</a:tableStyleId>
              </a:tblPr>
              <a:tblGrid>
                <a:gridCol w="1157405">
                  <a:extLst>
                    <a:ext uri="{9D8B030D-6E8A-4147-A177-3AD203B41FA5}">
                      <a16:colId xmlns:a16="http://schemas.microsoft.com/office/drawing/2014/main" val="3335251557"/>
                    </a:ext>
                  </a:extLst>
                </a:gridCol>
                <a:gridCol w="2284128">
                  <a:extLst>
                    <a:ext uri="{9D8B030D-6E8A-4147-A177-3AD203B41FA5}">
                      <a16:colId xmlns:a16="http://schemas.microsoft.com/office/drawing/2014/main" val="2921078221"/>
                    </a:ext>
                  </a:extLst>
                </a:gridCol>
                <a:gridCol w="1105318">
                  <a:extLst>
                    <a:ext uri="{9D8B030D-6E8A-4147-A177-3AD203B41FA5}">
                      <a16:colId xmlns:a16="http://schemas.microsoft.com/office/drawing/2014/main" val="144058861"/>
                    </a:ext>
                  </a:extLst>
                </a:gridCol>
              </a:tblGrid>
              <a:tr h="327163">
                <a:tc>
                  <a:txBody>
                    <a:bodyPr/>
                    <a:lstStyle/>
                    <a:p>
                      <a:r>
                        <a:rPr lang="zh-TW" altLang="en-US" dirty="0"/>
                        <a:t>標籤</a:t>
                      </a:r>
                    </a:p>
                  </a:txBody>
                  <a:tcPr/>
                </a:tc>
                <a:tc>
                  <a:txBody>
                    <a:bodyPr/>
                    <a:lstStyle/>
                    <a:p>
                      <a:r>
                        <a:rPr lang="zh-TW" altLang="en-US" dirty="0"/>
                        <a:t>意義</a:t>
                      </a:r>
                    </a:p>
                  </a:txBody>
                  <a:tcPr/>
                </a:tc>
                <a:tc>
                  <a:txBody>
                    <a:bodyPr/>
                    <a:lstStyle/>
                    <a:p>
                      <a:r>
                        <a:rPr lang="zh-TW" altLang="en-US" dirty="0"/>
                        <a:t>資料型態</a:t>
                      </a:r>
                    </a:p>
                  </a:txBody>
                  <a:tcPr/>
                </a:tc>
                <a:extLst>
                  <a:ext uri="{0D108BD9-81ED-4DB2-BD59-A6C34878D82A}">
                    <a16:rowId xmlns:a16="http://schemas.microsoft.com/office/drawing/2014/main" val="1165565921"/>
                  </a:ext>
                </a:extLst>
              </a:tr>
              <a:tr h="370840">
                <a:tc>
                  <a:txBody>
                    <a:bodyPr/>
                    <a:lstStyle/>
                    <a:p>
                      <a:r>
                        <a:rPr lang="en" altLang="zh-TW" sz="1050" dirty="0"/>
                        <a:t>grade</a:t>
                      </a:r>
                      <a:endParaRPr lang="zh-TW" altLang="en-US" sz="1050" dirty="0"/>
                    </a:p>
                  </a:txBody>
                  <a:tcPr/>
                </a:tc>
                <a:tc>
                  <a:txBody>
                    <a:bodyPr/>
                    <a:lstStyle/>
                    <a:p>
                      <a:pPr marL="0" lvl="0" indent="0" algn="l" rtl="0">
                        <a:lnSpc>
                          <a:spcPct val="115000"/>
                        </a:lnSpc>
                        <a:spcBef>
                          <a:spcPts val="600"/>
                        </a:spcBef>
                        <a:spcAft>
                          <a:spcPts val="0"/>
                        </a:spcAft>
                        <a:buSzPts val="3000"/>
                        <a:buNone/>
                      </a:pPr>
                      <a:r>
                        <a:rPr lang="zh-TW" altLang="en-US" sz="1050" dirty="0"/>
                        <a:t>建築設計的水準水平</a:t>
                      </a:r>
                      <a:r>
                        <a:rPr lang="en-US" altLang="zh-TW" sz="1050" dirty="0"/>
                        <a:t>(</a:t>
                      </a:r>
                      <a:r>
                        <a:rPr lang="zh-TW" altLang="en-US" sz="1050" dirty="0"/>
                        <a:t>指數從</a:t>
                      </a:r>
                      <a:r>
                        <a:rPr lang="en-US" altLang="zh-TW" sz="1050" dirty="0"/>
                        <a:t>1</a:t>
                      </a:r>
                      <a:r>
                        <a:rPr lang="zh-TW" altLang="en-US" sz="1050" dirty="0"/>
                        <a:t>到</a:t>
                      </a:r>
                      <a:r>
                        <a:rPr lang="en-US" altLang="zh-TW" sz="1050" dirty="0"/>
                        <a:t>13</a:t>
                      </a:r>
                      <a:r>
                        <a:rPr lang="zh-TW" altLang="en-US" sz="1050" dirty="0"/>
                        <a:t>，其中</a:t>
                      </a:r>
                      <a:r>
                        <a:rPr lang="en-US" altLang="zh-TW" sz="1050" dirty="0"/>
                        <a:t>1-3</a:t>
                      </a:r>
                      <a:r>
                        <a:rPr lang="zh-TW" altLang="en-US" sz="1050" dirty="0"/>
                        <a:t>低於建築構造和設計，</a:t>
                      </a:r>
                      <a:r>
                        <a:rPr lang="en-US" altLang="zh-TW" sz="1050" dirty="0"/>
                        <a:t>7</a:t>
                      </a:r>
                      <a:r>
                        <a:rPr lang="zh-TW" altLang="en-US" sz="1050" dirty="0"/>
                        <a:t>代表建築設計的平均水平，</a:t>
                      </a:r>
                      <a:r>
                        <a:rPr lang="en-US" altLang="zh-TW" sz="1050" dirty="0"/>
                        <a:t>11-13</a:t>
                      </a:r>
                      <a:r>
                        <a:rPr lang="zh-TW" altLang="en-US" sz="1050" dirty="0"/>
                        <a:t>代表建造和設計的高質量水平。</a:t>
                      </a:r>
                      <a:r>
                        <a:rPr lang="en-US" altLang="zh-TW" sz="1050" dirty="0"/>
                        <a:t>)</a:t>
                      </a:r>
                      <a:endParaRPr lang="zh-TW" altLang="en-US" sz="105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213985823"/>
                  </a:ext>
                </a:extLst>
              </a:tr>
              <a:tr h="282763">
                <a:tc>
                  <a:txBody>
                    <a:bodyPr/>
                    <a:lstStyle/>
                    <a:p>
                      <a:r>
                        <a:rPr lang="en" altLang="zh-TW" sz="1050" dirty="0"/>
                        <a:t>sqft_above </a:t>
                      </a:r>
                      <a:endParaRPr lang="zh-TW" altLang="en-US" sz="1050" dirty="0"/>
                    </a:p>
                  </a:txBody>
                  <a:tcPr/>
                </a:tc>
                <a:tc>
                  <a:txBody>
                    <a:bodyPr/>
                    <a:lstStyle/>
                    <a:p>
                      <a:pPr marL="0" lvl="0" indent="0" algn="l" rtl="0">
                        <a:lnSpc>
                          <a:spcPct val="115000"/>
                        </a:lnSpc>
                        <a:spcBef>
                          <a:spcPts val="600"/>
                        </a:spcBef>
                        <a:spcAft>
                          <a:spcPts val="0"/>
                        </a:spcAft>
                        <a:buSzPts val="3000"/>
                        <a:buNone/>
                      </a:pPr>
                      <a:r>
                        <a:rPr lang="zh-TW" altLang="en-US" sz="1050" dirty="0"/>
                        <a:t>地面以上內部的房屋空間</a:t>
                      </a:r>
                      <a:r>
                        <a:rPr lang="en-US" altLang="zh-TW" sz="1050" dirty="0"/>
                        <a:t>(</a:t>
                      </a:r>
                      <a:r>
                        <a:rPr lang="zh-TW" altLang="en-US" sz="1050" dirty="0"/>
                        <a:t>平方英尺</a:t>
                      </a:r>
                      <a:r>
                        <a:rPr lang="en-US" altLang="zh-TW" sz="1050" dirty="0"/>
                        <a:t>)</a:t>
                      </a:r>
                      <a:endParaRPr lang="zh-TW" altLang="en-US" sz="105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2096276318"/>
                  </a:ext>
                </a:extLst>
              </a:tr>
              <a:tr h="291402">
                <a:tc>
                  <a:txBody>
                    <a:bodyPr/>
                    <a:lstStyle/>
                    <a:p>
                      <a:pPr marL="0" lvl="0" indent="0" algn="l" rtl="0">
                        <a:lnSpc>
                          <a:spcPct val="115000"/>
                        </a:lnSpc>
                        <a:spcBef>
                          <a:spcPts val="600"/>
                        </a:spcBef>
                        <a:spcAft>
                          <a:spcPts val="0"/>
                        </a:spcAft>
                        <a:buSzPts val="3000"/>
                        <a:buNone/>
                      </a:pPr>
                      <a:r>
                        <a:rPr lang="en-US" altLang="zh-TW" sz="1050" dirty="0" err="1"/>
                        <a:t>sqft_basement</a:t>
                      </a:r>
                      <a:endParaRPr lang="zh-TW" altLang="en-US" sz="1050" dirty="0"/>
                    </a:p>
                  </a:txBody>
                  <a:tcPr/>
                </a:tc>
                <a:tc>
                  <a:txBody>
                    <a:bodyPr/>
                    <a:lstStyle/>
                    <a:p>
                      <a:r>
                        <a:rPr lang="en-US" altLang="zh-TW" sz="1050" dirty="0"/>
                        <a:t> </a:t>
                      </a:r>
                      <a:r>
                        <a:rPr lang="zh-TW" altLang="en-US" sz="1050" dirty="0"/>
                        <a:t>低於地面內部的房屋空間</a:t>
                      </a:r>
                      <a:r>
                        <a:rPr lang="en-US" altLang="zh-TW" sz="1050" dirty="0"/>
                        <a:t>(</a:t>
                      </a:r>
                      <a:r>
                        <a:rPr lang="zh-TW" altLang="en-US" sz="1050" dirty="0"/>
                        <a:t>平方英尺</a:t>
                      </a:r>
                      <a:r>
                        <a:rPr lang="en-US" altLang="zh-TW" sz="1050" dirty="0"/>
                        <a:t>)</a:t>
                      </a:r>
                      <a:endParaRPr lang="zh-TW" altLang="en-US" sz="1050" dirty="0"/>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4137285396"/>
                  </a:ext>
                </a:extLst>
              </a:tr>
              <a:tr h="291402">
                <a:tc>
                  <a:txBody>
                    <a:bodyPr/>
                    <a:lstStyle/>
                    <a:p>
                      <a:pPr marL="0" lvl="0" indent="0" algn="l" rtl="0">
                        <a:lnSpc>
                          <a:spcPct val="115000"/>
                        </a:lnSpc>
                        <a:spcBef>
                          <a:spcPts val="600"/>
                        </a:spcBef>
                        <a:spcAft>
                          <a:spcPts val="0"/>
                        </a:spcAft>
                        <a:buSzPts val="3000"/>
                        <a:buNone/>
                      </a:pPr>
                      <a:r>
                        <a:rPr lang="en-US" altLang="zh-TW" sz="1100" dirty="0" err="1"/>
                        <a:t>yr_built</a:t>
                      </a:r>
                      <a:endParaRPr lang="zh-TW" altLang="en-US" sz="1100" dirty="0"/>
                    </a:p>
                  </a:txBody>
                  <a:tcPr/>
                </a:tc>
                <a:tc>
                  <a:txBody>
                    <a:bodyPr/>
                    <a:lstStyle/>
                    <a:p>
                      <a:pPr marL="0" lvl="0" indent="0" algn="l" rtl="0">
                        <a:lnSpc>
                          <a:spcPct val="115000"/>
                        </a:lnSpc>
                        <a:spcBef>
                          <a:spcPts val="600"/>
                        </a:spcBef>
                        <a:spcAft>
                          <a:spcPts val="0"/>
                        </a:spcAft>
                        <a:buSzPts val="3000"/>
                        <a:buNone/>
                      </a:pPr>
                      <a:r>
                        <a:rPr lang="zh-TW" altLang="en-US" sz="1100" dirty="0"/>
                        <a:t>建造年分</a:t>
                      </a:r>
                    </a:p>
                  </a:txBody>
                  <a:tcPr/>
                </a:tc>
                <a:tc>
                  <a:txBody>
                    <a:bodyPr/>
                    <a:lstStyle/>
                    <a:p>
                      <a:pPr marR="0" algn="l" rtl="0">
                        <a:lnSpc>
                          <a:spcPct val="100000"/>
                        </a:lnSpc>
                        <a:spcBef>
                          <a:spcPts val="0"/>
                        </a:spcBef>
                        <a:spcAft>
                          <a:spcPts val="0"/>
                        </a:spcAft>
                        <a:buClr>
                          <a:srgbClr val="000000"/>
                        </a:buClr>
                        <a:buFont typeface="Arial"/>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387256170"/>
                  </a:ext>
                </a:extLst>
              </a:tr>
              <a:tr h="311499">
                <a:tc>
                  <a:txBody>
                    <a:bodyPr/>
                    <a:lstStyle/>
                    <a:p>
                      <a:pPr marL="0" lvl="0" indent="0" algn="l" rtl="0">
                        <a:lnSpc>
                          <a:spcPct val="115000"/>
                        </a:lnSpc>
                        <a:spcBef>
                          <a:spcPts val="600"/>
                        </a:spcBef>
                        <a:spcAft>
                          <a:spcPts val="0"/>
                        </a:spcAft>
                        <a:buSzPts val="3000"/>
                        <a:buNone/>
                      </a:pPr>
                      <a:r>
                        <a:rPr lang="da-DK" altLang="zh-TW" sz="1100" dirty="0"/>
                        <a:t>yr_renovated</a:t>
                      </a:r>
                    </a:p>
                  </a:txBody>
                  <a:tcPr/>
                </a:tc>
                <a:tc>
                  <a:txBody>
                    <a:bodyPr/>
                    <a:lstStyle/>
                    <a:p>
                      <a:pPr marL="0" lvl="0" indent="0" algn="l" rtl="0">
                        <a:lnSpc>
                          <a:spcPct val="115000"/>
                        </a:lnSpc>
                        <a:spcBef>
                          <a:spcPts val="600"/>
                        </a:spcBef>
                        <a:spcAft>
                          <a:spcPts val="0"/>
                        </a:spcAft>
                        <a:buSzPts val="3000"/>
                        <a:buNone/>
                      </a:pPr>
                      <a:r>
                        <a:rPr lang="zh-TW" altLang="da-DK" sz="1100" dirty="0"/>
                        <a:t>最後整修年分</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43607144"/>
                  </a:ext>
                </a:extLst>
              </a:tr>
              <a:tr h="261257">
                <a:tc>
                  <a:txBody>
                    <a:bodyPr/>
                    <a:lstStyle/>
                    <a:p>
                      <a:pPr marL="0" lvl="0" indent="0" algn="l" rtl="0">
                        <a:lnSpc>
                          <a:spcPct val="115000"/>
                        </a:lnSpc>
                        <a:spcBef>
                          <a:spcPts val="600"/>
                        </a:spcBef>
                        <a:spcAft>
                          <a:spcPts val="0"/>
                        </a:spcAft>
                        <a:buSzPts val="3000"/>
                        <a:buNone/>
                      </a:pPr>
                      <a:r>
                        <a:rPr lang="en-US" altLang="zh-TW" sz="1100" dirty="0" err="1"/>
                        <a:t>zipcode</a:t>
                      </a:r>
                      <a:endParaRPr lang="zh-TW" altLang="en-US" sz="1100" dirty="0"/>
                    </a:p>
                  </a:txBody>
                  <a:tcPr/>
                </a:tc>
                <a:tc>
                  <a:txBody>
                    <a:bodyPr/>
                    <a:lstStyle/>
                    <a:p>
                      <a:r>
                        <a:rPr lang="zh-TW" altLang="en-US" sz="1100" dirty="0"/>
                        <a:t>郵政編碼區域</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100" b="0" i="0" u="none" strike="noStrike" cap="none" noProof="0" dirty="0">
                          <a:solidFill>
                            <a:schemeClr val="dk1"/>
                          </a:solidFill>
                          <a:latin typeface="+mn-lt"/>
                          <a:ea typeface="+mn-ea"/>
                          <a:cs typeface="+mn-cs"/>
                          <a:sym typeface="IBM Plex Serif Medium"/>
                        </a:rPr>
                        <a:t>int64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041509366"/>
                  </a:ext>
                </a:extLst>
              </a:tr>
              <a:tr h="2986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err="1"/>
                        <a:t>lat</a:t>
                      </a:r>
                      <a:endParaRPr lang="zh-TW" altLang="en-US" sz="1100" dirty="0"/>
                    </a:p>
                  </a:txBody>
                  <a:tcPr/>
                </a:tc>
                <a:tc>
                  <a:txBody>
                    <a:bodyPr/>
                    <a:lstStyle/>
                    <a:p>
                      <a:r>
                        <a:rPr lang="zh-TW" altLang="en-US" sz="1100" dirty="0"/>
                        <a:t>緯度</a:t>
                      </a:r>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a:solidFill>
                            <a:schemeClr val="dk1"/>
                          </a:solidFill>
                          <a:latin typeface="+mn-lt"/>
                          <a:ea typeface="+mn-ea"/>
                          <a:cs typeface="+mn-cs"/>
                          <a:sym typeface="IBM Plex Serif Medium"/>
                        </a:rPr>
                        <a:t>float</a:t>
                      </a:r>
                      <a:r>
                        <a:rPr lang="en" altLang="zh-TW" sz="1100" b="0" i="0" u="none" strike="noStrike" cap="none" noProof="0" dirty="0">
                          <a:solidFill>
                            <a:schemeClr val="dk1"/>
                          </a:solidFill>
                          <a:latin typeface="+mn-lt"/>
                          <a:ea typeface="+mn-ea"/>
                          <a:cs typeface="+mn-cs"/>
                          <a:sym typeface="IBM Plex Serif Medium"/>
                        </a:rPr>
                        <a: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4291853453"/>
                  </a:ext>
                </a:extLst>
              </a:tr>
              <a:tr h="261430">
                <a:tc>
                  <a:txBody>
                    <a:bodyPr/>
                    <a:lstStyle/>
                    <a:p>
                      <a:pPr marL="0" lvl="0" indent="0" algn="l" rtl="0">
                        <a:lnSpc>
                          <a:spcPct val="115000"/>
                        </a:lnSpc>
                        <a:spcBef>
                          <a:spcPts val="600"/>
                        </a:spcBef>
                        <a:spcAft>
                          <a:spcPts val="0"/>
                        </a:spcAft>
                        <a:buSzPts val="3000"/>
                        <a:buNone/>
                      </a:pPr>
                      <a:r>
                        <a:rPr lang="en-US" altLang="zh-TW" sz="1100" dirty="0"/>
                        <a:t>long</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dirty="0"/>
                        <a:t>經度</a:t>
                      </a:r>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err="1">
                          <a:solidFill>
                            <a:schemeClr val="dk1"/>
                          </a:solidFill>
                          <a:latin typeface="+mn-lt"/>
                          <a:ea typeface="+mn-ea"/>
                          <a:cs typeface="+mn-cs"/>
                          <a:sym typeface="IBM Plex Serif Medium"/>
                        </a:rPr>
                        <a:t>floa</a:t>
                      </a:r>
                      <a:r>
                        <a:rPr lang="en" altLang="zh-TW" sz="1100" b="0" i="0" u="none" strike="noStrike" cap="none" noProof="0" dirty="0">
                          <a:solidFill>
                            <a:schemeClr val="dk1"/>
                          </a:solidFill>
                          <a:latin typeface="+mn-lt"/>
                          <a:ea typeface="+mn-ea"/>
                          <a:cs typeface="+mn-cs"/>
                          <a:sym typeface="IBM Plex Serif Medium"/>
                        </a:rPr>
                        <a:t>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979457094"/>
                  </a:ext>
                </a:extLst>
              </a:tr>
              <a:tr h="370840">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100" dirty="0"/>
                        <a:t>sqft_living15</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dirty="0"/>
                        <a:t>最近的</a:t>
                      </a:r>
                      <a:r>
                        <a:rPr lang="en-US" altLang="zh-TW" sz="1100" dirty="0"/>
                        <a:t>15</a:t>
                      </a:r>
                      <a:r>
                        <a:rPr lang="zh-TW" altLang="en-US" sz="1100" dirty="0"/>
                        <a:t>個鄰居的室內居住空間</a:t>
                      </a:r>
                      <a:r>
                        <a:rPr lang="en-US" altLang="zh-TW" sz="1100" dirty="0"/>
                        <a:t>(</a:t>
                      </a:r>
                      <a:r>
                        <a:rPr lang="zh-TW" altLang="en-US" sz="1100" dirty="0"/>
                        <a:t>平方英尺</a:t>
                      </a:r>
                      <a:r>
                        <a:rPr lang="en-US" altLang="zh-TW" sz="1100" dirty="0"/>
                        <a:t>)</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err="1">
                          <a:solidFill>
                            <a:schemeClr val="dk1"/>
                          </a:solidFill>
                          <a:latin typeface="+mn-lt"/>
                          <a:ea typeface="+mn-ea"/>
                          <a:cs typeface="+mn-cs"/>
                          <a:sym typeface="IBM Plex Serif Medium"/>
                        </a:rPr>
                        <a:t>i</a:t>
                      </a:r>
                      <a:r>
                        <a:rPr lang="en" altLang="zh-TW" sz="1100" b="0" i="0" u="none" strike="noStrike" cap="none" noProof="0" dirty="0">
                          <a:solidFill>
                            <a:schemeClr val="dk1"/>
                          </a:solidFill>
                          <a:latin typeface="+mn-lt"/>
                          <a:ea typeface="+mn-ea"/>
                          <a:cs typeface="+mn-cs"/>
                          <a:sym typeface="IBM Plex Serif Medium"/>
                        </a:rPr>
                        <a:t>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4183352319"/>
                  </a:ext>
                </a:extLst>
              </a:tr>
              <a:tr h="370840">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100" dirty="0"/>
                        <a:t>sqft_lot15</a:t>
                      </a:r>
                      <a:endParaRPr lang="zh-TW"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dirty="0"/>
                        <a:t>最近的</a:t>
                      </a:r>
                      <a:r>
                        <a:rPr lang="en-US" altLang="zh-TW" sz="1100" dirty="0"/>
                        <a:t>15</a:t>
                      </a:r>
                      <a:r>
                        <a:rPr lang="zh-TW" altLang="en-US" sz="1100" dirty="0"/>
                        <a:t>個鄰居的土地</a:t>
                      </a:r>
                      <a:r>
                        <a:rPr lang="en-US" altLang="zh-TW" sz="1100" dirty="0"/>
                        <a:t>(</a:t>
                      </a:r>
                      <a:r>
                        <a:rPr lang="zh-TW" altLang="en-US" sz="1100" dirty="0"/>
                        <a:t>平方英尺</a:t>
                      </a:r>
                      <a:r>
                        <a:rPr lang="en-US" altLang="zh-TW" sz="1100" dirty="0"/>
                        <a:t>)</a:t>
                      </a:r>
                      <a:endParaRPr lang="zh-TW" altLang="en-US" sz="1100" dirty="0"/>
                    </a:p>
                  </a:txBody>
                  <a:tcPr/>
                </a:tc>
                <a:tc>
                  <a:txBody>
                    <a:bodyPr/>
                    <a:lstStyle/>
                    <a:p>
                      <a:pPr marR="0" algn="l" rtl="0">
                        <a:lnSpc>
                          <a:spcPct val="100000"/>
                        </a:lnSpc>
                        <a:spcBef>
                          <a:spcPts val="0"/>
                        </a:spcBef>
                        <a:spcAft>
                          <a:spcPts val="0"/>
                        </a:spcAft>
                        <a:buClr>
                          <a:srgbClr val="000000"/>
                        </a:buClr>
                        <a:buFont typeface="Arial"/>
                      </a:pPr>
                      <a:r>
                        <a:rPr lang="en-US" altLang="zh-TW" sz="1100" b="0" i="0" u="none" strike="noStrike" cap="none" noProof="0" dirty="0">
                          <a:solidFill>
                            <a:schemeClr val="dk1"/>
                          </a:solidFill>
                          <a:latin typeface="+mn-lt"/>
                          <a:ea typeface="+mn-ea"/>
                          <a:cs typeface="+mn-cs"/>
                          <a:sym typeface="IBM Plex Serif Medium"/>
                        </a:rPr>
                        <a:t>i</a:t>
                      </a:r>
                      <a:r>
                        <a:rPr lang="en" altLang="zh-TW" sz="1100" b="0" i="0" u="none" strike="noStrike" cap="none" noProof="0" dirty="0">
                          <a:solidFill>
                            <a:schemeClr val="dk1"/>
                          </a:solidFill>
                          <a:latin typeface="+mn-lt"/>
                          <a:ea typeface="+mn-ea"/>
                          <a:cs typeface="+mn-cs"/>
                          <a:sym typeface="IBM Plex Serif Medium"/>
                        </a:rPr>
                        <a:t>nt64</a:t>
                      </a:r>
                      <a:endParaRPr lang="zh-TW" altLang="en-US" sz="110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267881827"/>
                  </a:ext>
                </a:extLst>
              </a:tr>
            </a:tbl>
          </a:graphicData>
        </a:graphic>
      </p:graphicFrame>
    </p:spTree>
    <p:extLst>
      <p:ext uri="{BB962C8B-B14F-4D97-AF65-F5344CB8AC3E}">
        <p14:creationId xmlns:p14="http://schemas.microsoft.com/office/powerpoint/2010/main" val="2381960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6" name="Google Shape;236;g7778645e5b_0_7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7" name="文字方塊 6">
            <a:extLst>
              <a:ext uri="{FF2B5EF4-FFF2-40B4-BE49-F238E27FC236}">
                <a16:creationId xmlns:a16="http://schemas.microsoft.com/office/drawing/2014/main" id="{F0B110AB-4DF7-4D17-8C62-B4E953C0C4AB}"/>
              </a:ext>
            </a:extLst>
          </p:cNvPr>
          <p:cNvSpPr txBox="1"/>
          <p:nvPr/>
        </p:nvSpPr>
        <p:spPr>
          <a:xfrm>
            <a:off x="669852" y="832656"/>
            <a:ext cx="2962671" cy="584775"/>
          </a:xfrm>
          <a:prstGeom prst="rect">
            <a:avLst/>
          </a:prstGeom>
          <a:noFill/>
        </p:spPr>
        <p:txBody>
          <a:bodyPr wrap="none" rtlCol="0">
            <a:spAutoFit/>
          </a:bodyPr>
          <a:lstStyle/>
          <a:p>
            <a:r>
              <a:rPr lang="en-US" altLang="zh-TW" sz="3200" dirty="0">
                <a:solidFill>
                  <a:schemeClr val="bg1"/>
                </a:solidFill>
              </a:rPr>
              <a:t>Int64 vs float64</a:t>
            </a:r>
            <a:endParaRPr lang="zh-TW" altLang="en-US" sz="3200" dirty="0">
              <a:solidFill>
                <a:schemeClr val="bg1"/>
              </a:solidFill>
            </a:endParaRPr>
          </a:p>
        </p:txBody>
      </p:sp>
      <p:sp>
        <p:nvSpPr>
          <p:cNvPr id="8" name="文字方塊 7">
            <a:extLst>
              <a:ext uri="{FF2B5EF4-FFF2-40B4-BE49-F238E27FC236}">
                <a16:creationId xmlns:a16="http://schemas.microsoft.com/office/drawing/2014/main" id="{9D634D69-17C1-490C-B65F-EE6F1AD5CC44}"/>
              </a:ext>
            </a:extLst>
          </p:cNvPr>
          <p:cNvSpPr txBox="1"/>
          <p:nvPr/>
        </p:nvSpPr>
        <p:spPr>
          <a:xfrm>
            <a:off x="675741" y="1570272"/>
            <a:ext cx="7649851" cy="400110"/>
          </a:xfrm>
          <a:prstGeom prst="rect">
            <a:avLst/>
          </a:prstGeom>
          <a:noFill/>
        </p:spPr>
        <p:txBody>
          <a:bodyPr wrap="none" rtlCol="0">
            <a:spAutoFit/>
          </a:bodyPr>
          <a:lstStyle/>
          <a:p>
            <a:r>
              <a:rPr lang="en-US" altLang="zh-TW" sz="2000" dirty="0">
                <a:solidFill>
                  <a:schemeClr val="bg1"/>
                </a:solidFill>
              </a:rPr>
              <a:t>Float  </a:t>
            </a:r>
            <a:r>
              <a:rPr lang="zh-TW" altLang="en-US" sz="2000" dirty="0">
                <a:solidFill>
                  <a:schemeClr val="bg1"/>
                </a:solidFill>
              </a:rPr>
              <a:t>計算經確度，廁所為</a:t>
            </a:r>
            <a:r>
              <a:rPr lang="en-US" altLang="zh-TW" sz="2000" dirty="0">
                <a:solidFill>
                  <a:schemeClr val="bg1"/>
                </a:solidFill>
              </a:rPr>
              <a:t>float</a:t>
            </a:r>
            <a:r>
              <a:rPr lang="zh-TW" altLang="en-US" sz="2000" dirty="0">
                <a:solidFill>
                  <a:schemeClr val="bg1"/>
                </a:solidFill>
              </a:rPr>
              <a:t>，是因為有無衛浴設備、洗滌槽。</a:t>
            </a:r>
          </a:p>
        </p:txBody>
      </p:sp>
      <p:sp>
        <p:nvSpPr>
          <p:cNvPr id="9" name="文字方塊 8">
            <a:extLst>
              <a:ext uri="{FF2B5EF4-FFF2-40B4-BE49-F238E27FC236}">
                <a16:creationId xmlns:a16="http://schemas.microsoft.com/office/drawing/2014/main" id="{73709DD2-766F-4010-96EF-703F7E3E75FF}"/>
              </a:ext>
            </a:extLst>
          </p:cNvPr>
          <p:cNvSpPr txBox="1"/>
          <p:nvPr/>
        </p:nvSpPr>
        <p:spPr>
          <a:xfrm>
            <a:off x="669851" y="2309027"/>
            <a:ext cx="981359" cy="584775"/>
          </a:xfrm>
          <a:prstGeom prst="rect">
            <a:avLst/>
          </a:prstGeom>
          <a:noFill/>
        </p:spPr>
        <p:txBody>
          <a:bodyPr wrap="none" rtlCol="0">
            <a:spAutoFit/>
          </a:bodyPr>
          <a:lstStyle/>
          <a:p>
            <a:r>
              <a:rPr lang="en-US" altLang="zh-TW" sz="3200" dirty="0">
                <a:solidFill>
                  <a:schemeClr val="bg1"/>
                </a:solidFill>
              </a:rPr>
              <a:t>64 ?</a:t>
            </a:r>
            <a:endParaRPr lang="zh-TW" altLang="en-US" sz="3200" dirty="0">
              <a:solidFill>
                <a:schemeClr val="bg1"/>
              </a:solidFill>
            </a:endParaRPr>
          </a:p>
        </p:txBody>
      </p:sp>
      <p:sp>
        <p:nvSpPr>
          <p:cNvPr id="10" name="文字方塊 9">
            <a:extLst>
              <a:ext uri="{FF2B5EF4-FFF2-40B4-BE49-F238E27FC236}">
                <a16:creationId xmlns:a16="http://schemas.microsoft.com/office/drawing/2014/main" id="{FC3AC794-77B7-4D82-9456-5797699EBFC3}"/>
              </a:ext>
            </a:extLst>
          </p:cNvPr>
          <p:cNvSpPr txBox="1"/>
          <p:nvPr/>
        </p:nvSpPr>
        <p:spPr>
          <a:xfrm>
            <a:off x="669851" y="2940059"/>
            <a:ext cx="3078087" cy="400110"/>
          </a:xfrm>
          <a:prstGeom prst="rect">
            <a:avLst/>
          </a:prstGeom>
          <a:noFill/>
        </p:spPr>
        <p:txBody>
          <a:bodyPr wrap="none" rtlCol="0">
            <a:spAutoFit/>
          </a:bodyPr>
          <a:lstStyle/>
          <a:p>
            <a:r>
              <a:rPr lang="en-US" altLang="zh-TW" sz="2000" dirty="0" err="1">
                <a:solidFill>
                  <a:schemeClr val="bg1"/>
                </a:solidFill>
              </a:rPr>
              <a:t>Numpy</a:t>
            </a:r>
            <a:r>
              <a:rPr lang="zh-TW" altLang="en-US" sz="2000" dirty="0">
                <a:solidFill>
                  <a:schemeClr val="bg1"/>
                </a:solidFill>
              </a:rPr>
              <a:t>預設資料結構為</a:t>
            </a:r>
            <a:r>
              <a:rPr lang="en-US" altLang="zh-TW" sz="2000" dirty="0">
                <a:solidFill>
                  <a:schemeClr val="bg1"/>
                </a:solidFill>
              </a:rPr>
              <a:t>64</a:t>
            </a:r>
            <a:endParaRPr lang="zh-TW" altLang="en-US" sz="2000" dirty="0">
              <a:solidFill>
                <a:schemeClr val="bg1"/>
              </a:solidFill>
            </a:endParaRPr>
          </a:p>
        </p:txBody>
      </p:sp>
    </p:spTree>
    <p:extLst>
      <p:ext uri="{BB962C8B-B14F-4D97-AF65-F5344CB8AC3E}">
        <p14:creationId xmlns:p14="http://schemas.microsoft.com/office/powerpoint/2010/main" val="43064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7778645e5b_0_80"/>
          <p:cNvSpPr txBox="1">
            <a:spLocks noGrp="1"/>
          </p:cNvSpPr>
          <p:nvPr>
            <p:ph type="ctrTitle"/>
          </p:nvPr>
        </p:nvSpPr>
        <p:spPr>
          <a:xfrm>
            <a:off x="787200" y="1494625"/>
            <a:ext cx="62229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r>
              <a:rPr lang="en" sz="4200"/>
              <a:t>3.房價預測</a:t>
            </a:r>
            <a:endParaRPr sz="4200"/>
          </a:p>
        </p:txBody>
      </p:sp>
      <p:sp>
        <p:nvSpPr>
          <p:cNvPr id="243" name="Google Shape;243;g7778645e5b_0_80"/>
          <p:cNvSpPr txBox="1">
            <a:spLocks noGrp="1"/>
          </p:cNvSpPr>
          <p:nvPr>
            <p:ph type="subTitle" idx="4294967295"/>
          </p:nvPr>
        </p:nvSpPr>
        <p:spPr>
          <a:xfrm>
            <a:off x="787200" y="2860554"/>
            <a:ext cx="5727000" cy="85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2400"/>
              <a:buNone/>
            </a:pPr>
            <a:r>
              <a:rPr lang="en">
                <a:solidFill>
                  <a:schemeClr val="accent1"/>
                </a:solidFill>
              </a:rPr>
              <a:t>分析各標籤與房價的關系</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grpSp>
        <p:nvGrpSpPr>
          <p:cNvPr id="64" name="Google Shape;64;p2"/>
          <p:cNvGrpSpPr/>
          <p:nvPr/>
        </p:nvGrpSpPr>
        <p:grpSpPr>
          <a:xfrm>
            <a:off x="8382741" y="339344"/>
            <a:ext cx="425995" cy="538700"/>
            <a:chOff x="584925" y="238125"/>
            <a:chExt cx="415200" cy="525100"/>
          </a:xfrm>
        </p:grpSpPr>
        <p:sp>
          <p:nvSpPr>
            <p:cNvPr id="65" name="Google Shape;65;p2"/>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6" name="Google Shape;66;p2"/>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 name="Google Shape;67;p2"/>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8" name="Google Shape;68;p2"/>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9" name="Google Shape;69;p2"/>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0" name="Google Shape;70;p2"/>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71" name="Google Shape;71;p2"/>
          <p:cNvSpPr txBox="1">
            <a:spLocks noGrp="1"/>
          </p:cNvSpPr>
          <p:nvPr>
            <p:ph type="title"/>
          </p:nvPr>
        </p:nvSpPr>
        <p:spPr>
          <a:xfrm>
            <a:off x="752675" y="6573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en" sz="3600"/>
              <a:t>目錄Contents</a:t>
            </a:r>
            <a:endParaRPr sz="3600" dirty="0"/>
          </a:p>
        </p:txBody>
      </p:sp>
      <p:sp>
        <p:nvSpPr>
          <p:cNvPr id="72" name="Google Shape;72;p2"/>
          <p:cNvSpPr txBox="1"/>
          <p:nvPr/>
        </p:nvSpPr>
        <p:spPr>
          <a:xfrm>
            <a:off x="2841925" y="1142700"/>
            <a:ext cx="5765100" cy="3000000"/>
          </a:xfrm>
          <a:prstGeom prst="rect">
            <a:avLst/>
          </a:prstGeom>
          <a:noFill/>
          <a:ln>
            <a:noFill/>
          </a:ln>
        </p:spPr>
        <p:txBody>
          <a:bodyPr spcFirstLastPara="1" wrap="square" lIns="91425" tIns="91425" rIns="91425" bIns="91425" anchor="t" anchorCtr="0">
            <a:noAutofit/>
          </a:bodyPr>
          <a:lstStyle/>
          <a:p>
            <a:pPr marL="38100" lvl="0" algn="l" rtl="0">
              <a:spcBef>
                <a:spcPts val="0"/>
              </a:spcBef>
              <a:spcAft>
                <a:spcPts val="0"/>
              </a:spcAft>
              <a:buClr>
                <a:srgbClr val="FFFFFF"/>
              </a:buClr>
              <a:buSzPts val="3000"/>
            </a:pPr>
            <a:r>
              <a:rPr lang="en" sz="3000" dirty="0">
                <a:solidFill>
                  <a:srgbClr val="FFFFFF"/>
                </a:solidFill>
              </a:rPr>
              <a:t>1.研究方法</a:t>
            </a:r>
            <a:endParaRPr sz="3000" dirty="0">
              <a:solidFill>
                <a:srgbClr val="FFFFFF"/>
              </a:solidFill>
            </a:endParaRPr>
          </a:p>
          <a:p>
            <a:pPr marL="457200" lvl="0" indent="0" algn="l" rtl="0">
              <a:spcBef>
                <a:spcPts val="0"/>
              </a:spcBef>
              <a:spcAft>
                <a:spcPts val="0"/>
              </a:spcAft>
              <a:buNone/>
            </a:pPr>
            <a:endParaRPr sz="3000" dirty="0">
              <a:solidFill>
                <a:srgbClr val="FFFFFF"/>
              </a:solidFill>
            </a:endParaRPr>
          </a:p>
          <a:p>
            <a:pPr marL="38100" lvl="0" algn="l" rtl="0">
              <a:spcBef>
                <a:spcPts val="0"/>
              </a:spcBef>
              <a:spcAft>
                <a:spcPts val="0"/>
              </a:spcAft>
              <a:buClr>
                <a:srgbClr val="FFFFFF"/>
              </a:buClr>
              <a:buSzPts val="3000"/>
            </a:pPr>
            <a:r>
              <a:rPr lang="en" sz="3000" dirty="0">
                <a:solidFill>
                  <a:srgbClr val="FFFFFF"/>
                </a:solidFill>
                <a:latin typeface="+mj-lt"/>
              </a:rPr>
              <a:t>2.流程圖與</a:t>
            </a:r>
            <a:r>
              <a:rPr lang="en" sz="3000" dirty="0">
                <a:solidFill>
                  <a:srgbClr val="FFFFFF"/>
                </a:solidFill>
                <a:latin typeface="+mj-lt"/>
                <a:sym typeface="IBM Plex Serif SemiBold"/>
              </a:rPr>
              <a:t>資料集來源</a:t>
            </a:r>
            <a:endParaRPr sz="3000" dirty="0">
              <a:solidFill>
                <a:srgbClr val="FFFFFF"/>
              </a:solidFill>
              <a:latin typeface="+mj-lt"/>
            </a:endParaRPr>
          </a:p>
          <a:p>
            <a:pPr marL="38100" lvl="0" algn="l" rtl="0">
              <a:spcBef>
                <a:spcPts val="0"/>
              </a:spcBef>
              <a:spcAft>
                <a:spcPts val="0"/>
              </a:spcAft>
              <a:buClr>
                <a:srgbClr val="FFFFFF"/>
              </a:buClr>
              <a:buSzPts val="3000"/>
            </a:pPr>
            <a:endParaRPr lang="en" sz="3000" dirty="0">
              <a:solidFill>
                <a:srgbClr val="FFFFFF"/>
              </a:solidFill>
            </a:endParaRPr>
          </a:p>
          <a:p>
            <a:pPr marL="38100" lvl="0" algn="l" rtl="0">
              <a:spcBef>
                <a:spcPts val="0"/>
              </a:spcBef>
              <a:spcAft>
                <a:spcPts val="0"/>
              </a:spcAft>
              <a:buClr>
                <a:srgbClr val="FFFFFF"/>
              </a:buClr>
              <a:buSzPts val="3000"/>
            </a:pPr>
            <a:r>
              <a:rPr lang="en" sz="3000" dirty="0">
                <a:solidFill>
                  <a:srgbClr val="FFFFFF"/>
                </a:solidFill>
              </a:rPr>
              <a:t>3.房價預測各項流程</a:t>
            </a:r>
            <a:endParaRPr sz="3000" dirty="0">
              <a:solidFill>
                <a:srgbClr val="FFFFFF"/>
              </a:solidFill>
            </a:endParaRPr>
          </a:p>
          <a:p>
            <a:pPr marL="38100" lvl="0" algn="l" rtl="0">
              <a:spcBef>
                <a:spcPts val="0"/>
              </a:spcBef>
              <a:spcAft>
                <a:spcPts val="0"/>
              </a:spcAft>
              <a:buClr>
                <a:srgbClr val="FFFFFF"/>
              </a:buClr>
              <a:buSzPts val="3000"/>
            </a:pPr>
            <a:endParaRPr lang="en" sz="3000" dirty="0">
              <a:solidFill>
                <a:srgbClr val="FFFFFF"/>
              </a:solidFill>
            </a:endParaRPr>
          </a:p>
          <a:p>
            <a:pPr marL="38100" lvl="0" algn="l" rtl="0">
              <a:spcBef>
                <a:spcPts val="0"/>
              </a:spcBef>
              <a:spcAft>
                <a:spcPts val="0"/>
              </a:spcAft>
              <a:buClr>
                <a:srgbClr val="FFFFFF"/>
              </a:buClr>
              <a:buSzPts val="3000"/>
            </a:pPr>
            <a:r>
              <a:rPr lang="en" sz="3000" dirty="0">
                <a:solidFill>
                  <a:srgbClr val="FFFFFF"/>
                </a:solidFill>
              </a:rPr>
              <a:t>4.</a:t>
            </a:r>
            <a:r>
              <a:rPr lang="zh-TW" altLang="en-US" sz="3000" dirty="0">
                <a:solidFill>
                  <a:srgbClr val="FFFFFF"/>
                </a:solidFill>
              </a:rPr>
              <a:t>應用比較</a:t>
            </a:r>
            <a:endParaRPr sz="30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g7778645e5b_0_174"/>
          <p:cNvSpPr txBox="1">
            <a:spLocks noGrp="1"/>
          </p:cNvSpPr>
          <p:nvPr>
            <p:ph type="subTitle" idx="4294967295"/>
          </p:nvPr>
        </p:nvSpPr>
        <p:spPr>
          <a:xfrm>
            <a:off x="505175" y="543604"/>
            <a:ext cx="7671000" cy="784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房價的統計資訊</a:t>
            </a:r>
            <a:endParaRPr sz="2400" b="0" i="0" u="none" strike="noStrike" cap="none">
              <a:solidFill>
                <a:schemeClr val="lt1"/>
              </a:solidFill>
              <a:latin typeface="IBM Plex Sans"/>
              <a:ea typeface="IBM Plex Sans"/>
              <a:cs typeface="IBM Plex Sans"/>
              <a:sym typeface="IBM Plex Sans"/>
            </a:endParaRPr>
          </a:p>
        </p:txBody>
      </p:sp>
      <p:sp>
        <p:nvSpPr>
          <p:cNvPr id="249" name="Google Shape;249;g7778645e5b_0_17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grpSp>
        <p:nvGrpSpPr>
          <p:cNvPr id="250" name="Google Shape;250;g7778645e5b_0_174"/>
          <p:cNvGrpSpPr/>
          <p:nvPr/>
        </p:nvGrpSpPr>
        <p:grpSpPr>
          <a:xfrm>
            <a:off x="8256079" y="339298"/>
            <a:ext cx="552449" cy="405054"/>
            <a:chOff x="4610450" y="3703750"/>
            <a:chExt cx="453050" cy="332175"/>
          </a:xfrm>
        </p:grpSpPr>
        <p:sp>
          <p:nvSpPr>
            <p:cNvPr id="251" name="Google Shape;251;g7778645e5b_0_174"/>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g7778645e5b_0_174"/>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53" name="Google Shape;253;g7778645e5b_0_174"/>
          <p:cNvPicPr preferRelativeResize="0"/>
          <p:nvPr/>
        </p:nvPicPr>
        <p:blipFill rotWithShape="1">
          <a:blip r:embed="rId4">
            <a:alphaModFix/>
          </a:blip>
          <a:srcRect/>
          <a:stretch/>
        </p:blipFill>
        <p:spPr>
          <a:xfrm>
            <a:off x="805775" y="1239054"/>
            <a:ext cx="5162550" cy="295275"/>
          </a:xfrm>
          <a:prstGeom prst="rect">
            <a:avLst/>
          </a:prstGeom>
          <a:noFill/>
          <a:ln>
            <a:noFill/>
          </a:ln>
        </p:spPr>
      </p:pic>
      <p:graphicFrame>
        <p:nvGraphicFramePr>
          <p:cNvPr id="2" name="表格 1">
            <a:extLst>
              <a:ext uri="{FF2B5EF4-FFF2-40B4-BE49-F238E27FC236}">
                <a16:creationId xmlns:a16="http://schemas.microsoft.com/office/drawing/2014/main" id="{14694FBE-C754-4240-961C-7F04425CE807}"/>
              </a:ext>
            </a:extLst>
          </p:cNvPr>
          <p:cNvGraphicFramePr>
            <a:graphicFrameLocks noGrp="1"/>
          </p:cNvGraphicFramePr>
          <p:nvPr>
            <p:extLst>
              <p:ext uri="{D42A27DB-BD31-4B8C-83A1-F6EECF244321}">
                <p14:modId xmlns:p14="http://schemas.microsoft.com/office/powerpoint/2010/main" val="2649891571"/>
              </p:ext>
            </p:extLst>
          </p:nvPr>
        </p:nvGraphicFramePr>
        <p:xfrm>
          <a:off x="805775" y="1713295"/>
          <a:ext cx="6096000" cy="2884255"/>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1775078132"/>
                    </a:ext>
                  </a:extLst>
                </a:gridCol>
                <a:gridCol w="3048000">
                  <a:extLst>
                    <a:ext uri="{9D8B030D-6E8A-4147-A177-3AD203B41FA5}">
                      <a16:colId xmlns:a16="http://schemas.microsoft.com/office/drawing/2014/main" val="2954449755"/>
                    </a:ext>
                  </a:extLst>
                </a:gridCol>
              </a:tblGrid>
              <a:tr h="370840">
                <a:tc>
                  <a:txBody>
                    <a:bodyPr/>
                    <a:lstStyle/>
                    <a:p>
                      <a:r>
                        <a:rPr lang="en-US" altLang="zh-TW" dirty="0"/>
                        <a:t>Describe</a:t>
                      </a:r>
                      <a:endParaRPr lang="zh-TW" altLang="en-US" dirty="0"/>
                    </a:p>
                  </a:txBody>
                  <a:tcPr/>
                </a:tc>
                <a:tc>
                  <a:txBody>
                    <a:bodyPr/>
                    <a:lstStyle/>
                    <a:p>
                      <a:r>
                        <a:rPr lang="en-US" altLang="zh-TW" dirty="0"/>
                        <a:t>number</a:t>
                      </a:r>
                      <a:endParaRPr lang="zh-TW" altLang="en-US" dirty="0"/>
                    </a:p>
                  </a:txBody>
                  <a:tcPr/>
                </a:tc>
                <a:extLst>
                  <a:ext uri="{0D108BD9-81ED-4DB2-BD59-A6C34878D82A}">
                    <a16:rowId xmlns:a16="http://schemas.microsoft.com/office/drawing/2014/main" val="1655114519"/>
                  </a:ext>
                </a:extLst>
              </a:tr>
              <a:tr h="301583">
                <a:tc>
                  <a:txBody>
                    <a:bodyPr/>
                    <a:lstStyle/>
                    <a:p>
                      <a:r>
                        <a:rPr lang="en-US" altLang="zh-TW" dirty="0"/>
                        <a:t>Count</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1.296700e+04</a:t>
                      </a:r>
                      <a:endParaRPr lang="zh-TW" altLang="en-US" dirty="0">
                        <a:solidFill>
                          <a:schemeClr val="tx1"/>
                        </a:solidFill>
                      </a:endParaRPr>
                    </a:p>
                  </a:txBody>
                  <a:tcPr/>
                </a:tc>
                <a:extLst>
                  <a:ext uri="{0D108BD9-81ED-4DB2-BD59-A6C34878D82A}">
                    <a16:rowId xmlns:a16="http://schemas.microsoft.com/office/drawing/2014/main" val="1989722291"/>
                  </a:ext>
                </a:extLst>
              </a:tr>
              <a:tr h="313775">
                <a:tc>
                  <a:txBody>
                    <a:bodyPr/>
                    <a:lstStyle/>
                    <a:p>
                      <a:r>
                        <a:rPr lang="en-US" altLang="zh-TW" dirty="0"/>
                        <a:t>Mean</a:t>
                      </a:r>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5.373833e+05</a:t>
                      </a:r>
                      <a:endParaRPr lang="zh-TW" altLang="en-US" dirty="0">
                        <a:solidFill>
                          <a:schemeClr val="tx1"/>
                        </a:solidFill>
                      </a:endParaRPr>
                    </a:p>
                  </a:txBody>
                  <a:tcPr/>
                </a:tc>
                <a:extLst>
                  <a:ext uri="{0D108BD9-81ED-4DB2-BD59-A6C34878D82A}">
                    <a16:rowId xmlns:a16="http://schemas.microsoft.com/office/drawing/2014/main" val="1588496448"/>
                  </a:ext>
                </a:extLst>
              </a:tr>
              <a:tr h="292608">
                <a:tc>
                  <a:txBody>
                    <a:bodyPr/>
                    <a:lstStyle/>
                    <a:p>
                      <a:r>
                        <a:rPr lang="en-US" altLang="zh-TW" dirty="0"/>
                        <a:t>Std</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3.668840e+05</a:t>
                      </a:r>
                      <a:endParaRPr lang="zh-TW" altLang="en-US" dirty="0">
                        <a:solidFill>
                          <a:schemeClr val="tx1"/>
                        </a:solidFill>
                      </a:endParaRPr>
                    </a:p>
                  </a:txBody>
                  <a:tcPr/>
                </a:tc>
                <a:extLst>
                  <a:ext uri="{0D108BD9-81ED-4DB2-BD59-A6C34878D82A}">
                    <a16:rowId xmlns:a16="http://schemas.microsoft.com/office/drawing/2014/main" val="2071747202"/>
                  </a:ext>
                </a:extLst>
              </a:tr>
              <a:tr h="249767">
                <a:tc>
                  <a:txBody>
                    <a:bodyPr/>
                    <a:lstStyle/>
                    <a:p>
                      <a:r>
                        <a:rPr lang="en-US" altLang="zh-TW" dirty="0"/>
                        <a:t>Min</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7.500000e+04</a:t>
                      </a:r>
                      <a:endParaRPr lang="zh-TW" altLang="en-US" dirty="0">
                        <a:solidFill>
                          <a:schemeClr val="tx1"/>
                        </a:solidFill>
                      </a:endParaRPr>
                    </a:p>
                  </a:txBody>
                  <a:tcPr/>
                </a:tc>
                <a:extLst>
                  <a:ext uri="{0D108BD9-81ED-4DB2-BD59-A6C34878D82A}">
                    <a16:rowId xmlns:a16="http://schemas.microsoft.com/office/drawing/2014/main" val="571183095"/>
                  </a:ext>
                </a:extLst>
              </a:tr>
              <a:tr h="0">
                <a:tc>
                  <a:txBody>
                    <a:bodyPr/>
                    <a:lstStyle/>
                    <a:p>
                      <a:r>
                        <a:rPr lang="en-US" altLang="zh-TW" dirty="0"/>
                        <a:t>25%</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IBM Plex Sans"/>
                          <a:ea typeface="IBM Plex Sans"/>
                          <a:cs typeface="IBM Plex Sans"/>
                          <a:sym typeface="IBM Plex Sans"/>
                        </a:rPr>
                        <a:t>3.199500e+05</a:t>
                      </a:r>
                      <a:endParaRPr lang="zh-TW" altLang="en-US" dirty="0">
                        <a:solidFill>
                          <a:schemeClr val="tx1"/>
                        </a:solidFill>
                      </a:endParaRPr>
                    </a:p>
                  </a:txBody>
                  <a:tcPr/>
                </a:tc>
                <a:extLst>
                  <a:ext uri="{0D108BD9-81ED-4DB2-BD59-A6C34878D82A}">
                    <a16:rowId xmlns:a16="http://schemas.microsoft.com/office/drawing/2014/main" val="4229620725"/>
                  </a:ext>
                </a:extLst>
              </a:tr>
              <a:tr h="292608">
                <a:tc>
                  <a:txBody>
                    <a:bodyPr/>
                    <a:lstStyle/>
                    <a:p>
                      <a:r>
                        <a:rPr lang="en-US" altLang="zh-TW" dirty="0"/>
                        <a:t>50%</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4.470000e+05</a:t>
                      </a:r>
                      <a:endParaRPr lang="zh-TW" altLang="en-US" dirty="0">
                        <a:solidFill>
                          <a:schemeClr val="tx1"/>
                        </a:solidFill>
                      </a:endParaRPr>
                    </a:p>
                  </a:txBody>
                  <a:tcPr/>
                </a:tc>
                <a:extLst>
                  <a:ext uri="{0D108BD9-81ED-4DB2-BD59-A6C34878D82A}">
                    <a16:rowId xmlns:a16="http://schemas.microsoft.com/office/drawing/2014/main" val="2568543331"/>
                  </a:ext>
                </a:extLst>
              </a:tr>
              <a:tr h="292608">
                <a:tc>
                  <a:txBody>
                    <a:bodyPr/>
                    <a:lstStyle/>
                    <a:p>
                      <a:r>
                        <a:rPr lang="en-US" altLang="zh-TW" dirty="0"/>
                        <a:t>75%</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6.370000e+05</a:t>
                      </a:r>
                      <a:endParaRPr lang="zh-TW" altLang="en-US" dirty="0">
                        <a:solidFill>
                          <a:schemeClr val="tx1"/>
                        </a:solidFill>
                      </a:endParaRPr>
                    </a:p>
                  </a:txBody>
                  <a:tcPr/>
                </a:tc>
                <a:extLst>
                  <a:ext uri="{0D108BD9-81ED-4DB2-BD59-A6C34878D82A}">
                    <a16:rowId xmlns:a16="http://schemas.microsoft.com/office/drawing/2014/main" val="211661998"/>
                  </a:ext>
                </a:extLst>
              </a:tr>
              <a:tr h="370840">
                <a:tc>
                  <a:txBody>
                    <a:bodyPr/>
                    <a:lstStyle/>
                    <a:p>
                      <a:r>
                        <a:rPr lang="en-US" altLang="zh-TW" dirty="0"/>
                        <a:t>max</a:t>
                      </a:r>
                      <a:endParaRPr lang="zh-TW" altLang="en-US" dirty="0"/>
                    </a:p>
                  </a:txBody>
                  <a:tcPr/>
                </a:tc>
                <a:tc>
                  <a:txBody>
                    <a:bodyPr/>
                    <a:lstStyle/>
                    <a:p>
                      <a:r>
                        <a:rPr lang="en" altLang="zh-TW" sz="1400" b="0" i="0" u="none" strike="noStrike" cap="none" dirty="0">
                          <a:solidFill>
                            <a:schemeClr val="tx1"/>
                          </a:solidFill>
                          <a:latin typeface="IBM Plex Sans"/>
                          <a:ea typeface="IBM Plex Sans"/>
                          <a:cs typeface="IBM Plex Sans"/>
                          <a:sym typeface="IBM Plex Sans"/>
                        </a:rPr>
                        <a:t>7.062500e+06</a:t>
                      </a:r>
                      <a:endParaRPr lang="zh-TW" altLang="en-US" dirty="0">
                        <a:solidFill>
                          <a:schemeClr val="tx1"/>
                        </a:solidFill>
                      </a:endParaRPr>
                    </a:p>
                  </a:txBody>
                  <a:tcPr/>
                </a:tc>
                <a:extLst>
                  <a:ext uri="{0D108BD9-81ED-4DB2-BD59-A6C34878D82A}">
                    <a16:rowId xmlns:a16="http://schemas.microsoft.com/office/drawing/2014/main" val="3357198861"/>
                  </a:ext>
                </a:extLst>
              </a:tr>
            </a:tbl>
          </a:graphicData>
        </a:graphic>
      </p:graphicFrame>
      <p:sp>
        <p:nvSpPr>
          <p:cNvPr id="3" name="文字方塊 2">
            <a:extLst>
              <a:ext uri="{FF2B5EF4-FFF2-40B4-BE49-F238E27FC236}">
                <a16:creationId xmlns:a16="http://schemas.microsoft.com/office/drawing/2014/main" id="{3C79E05E-5F57-43F8-B280-87FAA408F217}"/>
              </a:ext>
            </a:extLst>
          </p:cNvPr>
          <p:cNvSpPr txBox="1"/>
          <p:nvPr/>
        </p:nvSpPr>
        <p:spPr>
          <a:xfrm>
            <a:off x="427823" y="3338043"/>
            <a:ext cx="377952" cy="954107"/>
          </a:xfrm>
          <a:prstGeom prst="rect">
            <a:avLst/>
          </a:prstGeom>
          <a:noFill/>
        </p:spPr>
        <p:txBody>
          <a:bodyPr wrap="square" rtlCol="0">
            <a:spAutoFit/>
          </a:bodyPr>
          <a:lstStyle/>
          <a:p>
            <a:r>
              <a:rPr lang="zh-TW" altLang="en-US" dirty="0">
                <a:solidFill>
                  <a:schemeClr val="bg1"/>
                </a:solidFill>
              </a:rPr>
              <a:t>四分位距</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g7778645e5b_0_188"/>
          <p:cNvSpPr txBox="1">
            <a:spLocks noGrp="1"/>
          </p:cNvSpPr>
          <p:nvPr>
            <p:ph type="subTitle" idx="4294967295"/>
          </p:nvPr>
        </p:nvSpPr>
        <p:spPr>
          <a:xfrm>
            <a:off x="505175" y="543604"/>
            <a:ext cx="7671000" cy="784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房價的統計資訊</a:t>
            </a:r>
            <a:endParaRPr sz="2400" b="0" i="0" u="none" strike="noStrike" cap="none">
              <a:solidFill>
                <a:schemeClr val="lt1"/>
              </a:solidFill>
              <a:latin typeface="IBM Plex Sans"/>
              <a:ea typeface="IBM Plex Sans"/>
              <a:cs typeface="IBM Plex Sans"/>
              <a:sym typeface="IBM Plex Sans"/>
            </a:endParaRPr>
          </a:p>
        </p:txBody>
      </p:sp>
      <p:sp>
        <p:nvSpPr>
          <p:cNvPr id="260" name="Google Shape;260;g7778645e5b_0_18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grpSp>
        <p:nvGrpSpPr>
          <p:cNvPr id="261" name="Google Shape;261;g7778645e5b_0_188"/>
          <p:cNvGrpSpPr/>
          <p:nvPr/>
        </p:nvGrpSpPr>
        <p:grpSpPr>
          <a:xfrm>
            <a:off x="8256079" y="339298"/>
            <a:ext cx="552449" cy="405054"/>
            <a:chOff x="4610450" y="3703750"/>
            <a:chExt cx="453050" cy="332175"/>
          </a:xfrm>
        </p:grpSpPr>
        <p:sp>
          <p:nvSpPr>
            <p:cNvPr id="262" name="Google Shape;262;g7778645e5b_0_18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7778645e5b_0_18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4" name="Google Shape;264;g7778645e5b_0_188"/>
          <p:cNvPicPr preferRelativeResize="0"/>
          <p:nvPr/>
        </p:nvPicPr>
        <p:blipFill rotWithShape="1">
          <a:blip r:embed="rId4">
            <a:alphaModFix/>
          </a:blip>
          <a:srcRect/>
          <a:stretch/>
        </p:blipFill>
        <p:spPr>
          <a:xfrm>
            <a:off x="805775" y="1753874"/>
            <a:ext cx="5982336" cy="2910825"/>
          </a:xfrm>
          <a:prstGeom prst="rect">
            <a:avLst/>
          </a:prstGeom>
          <a:noFill/>
          <a:ln w="9525" cap="flat" cmpd="sng">
            <a:solidFill>
              <a:srgbClr val="000000"/>
            </a:solidFill>
            <a:prstDash val="solid"/>
            <a:round/>
            <a:headEnd type="none" w="sm" len="sm"/>
            <a:tailEnd type="none" w="sm" len="sm"/>
          </a:ln>
        </p:spPr>
      </p:pic>
      <p:pic>
        <p:nvPicPr>
          <p:cNvPr id="265" name="Google Shape;265;g7778645e5b_0_188"/>
          <p:cNvPicPr preferRelativeResize="0"/>
          <p:nvPr/>
        </p:nvPicPr>
        <p:blipFill rotWithShape="1">
          <a:blip r:embed="rId5">
            <a:alphaModFix/>
          </a:blip>
          <a:srcRect/>
          <a:stretch/>
        </p:blipFill>
        <p:spPr>
          <a:xfrm>
            <a:off x="805775" y="1373350"/>
            <a:ext cx="7099823" cy="23880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g7778645e5b_0_200"/>
          <p:cNvSpPr txBox="1">
            <a:spLocks noGrp="1"/>
          </p:cNvSpPr>
          <p:nvPr>
            <p:ph type="subTitle" idx="4294967295"/>
          </p:nvPr>
        </p:nvSpPr>
        <p:spPr>
          <a:xfrm>
            <a:off x="505175" y="543604"/>
            <a:ext cx="7671000" cy="784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房價的統計資訊</a:t>
            </a:r>
            <a:endParaRPr sz="2400" b="0" i="0" u="none" strike="noStrike" cap="none">
              <a:solidFill>
                <a:schemeClr val="lt1"/>
              </a:solidFill>
              <a:latin typeface="IBM Plex Sans"/>
              <a:ea typeface="IBM Plex Sans"/>
              <a:cs typeface="IBM Plex Sans"/>
              <a:sym typeface="IBM Plex Sans"/>
            </a:endParaRPr>
          </a:p>
        </p:txBody>
      </p:sp>
      <p:sp>
        <p:nvSpPr>
          <p:cNvPr id="271" name="Google Shape;271;g7778645e5b_0_200"/>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grpSp>
        <p:nvGrpSpPr>
          <p:cNvPr id="272" name="Google Shape;272;g7778645e5b_0_200"/>
          <p:cNvGrpSpPr/>
          <p:nvPr/>
        </p:nvGrpSpPr>
        <p:grpSpPr>
          <a:xfrm>
            <a:off x="8256079" y="339298"/>
            <a:ext cx="552449" cy="405054"/>
            <a:chOff x="4610450" y="3703750"/>
            <a:chExt cx="453050" cy="332175"/>
          </a:xfrm>
        </p:grpSpPr>
        <p:sp>
          <p:nvSpPr>
            <p:cNvPr id="273" name="Google Shape;273;g7778645e5b_0_200"/>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7778645e5b_0_200"/>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5" name="Google Shape;275;g7778645e5b_0_200"/>
          <p:cNvPicPr preferRelativeResize="0"/>
          <p:nvPr/>
        </p:nvPicPr>
        <p:blipFill rotWithShape="1">
          <a:blip r:embed="rId4">
            <a:alphaModFix/>
          </a:blip>
          <a:srcRect/>
          <a:stretch/>
        </p:blipFill>
        <p:spPr>
          <a:xfrm>
            <a:off x="804700" y="1480800"/>
            <a:ext cx="3681789" cy="3184250"/>
          </a:xfrm>
          <a:prstGeom prst="rect">
            <a:avLst/>
          </a:prstGeom>
          <a:noFill/>
          <a:ln>
            <a:noFill/>
          </a:ln>
        </p:spPr>
      </p:pic>
      <p:pic>
        <p:nvPicPr>
          <p:cNvPr id="276" name="Google Shape;276;g7778645e5b_0_200"/>
          <p:cNvPicPr preferRelativeResize="0"/>
          <p:nvPr/>
        </p:nvPicPr>
        <p:blipFill rotWithShape="1">
          <a:blip r:embed="rId5">
            <a:alphaModFix/>
          </a:blip>
          <a:srcRect/>
          <a:stretch/>
        </p:blipFill>
        <p:spPr>
          <a:xfrm>
            <a:off x="804700" y="1166479"/>
            <a:ext cx="3724275" cy="161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g7778645e5b_0_217"/>
          <p:cNvSpPr txBox="1">
            <a:spLocks noGrp="1"/>
          </p:cNvSpPr>
          <p:nvPr>
            <p:ph type="subTitle" idx="4294967295"/>
          </p:nvPr>
        </p:nvSpPr>
        <p:spPr>
          <a:xfrm>
            <a:off x="505175" y="543600"/>
            <a:ext cx="217423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3200" b="0" i="0" u="none" strike="noStrike" cap="none" dirty="0">
                <a:solidFill>
                  <a:schemeClr val="lt1"/>
                </a:solidFill>
                <a:latin typeface="IBM Plex Sans"/>
                <a:ea typeface="IBM Plex Sans"/>
                <a:cs typeface="IBM Plex Sans"/>
                <a:sym typeface="IBM Plex Sans"/>
              </a:rPr>
              <a:t>分類</a:t>
            </a:r>
            <a:r>
              <a:rPr lang="zh-TW" altLang="en-US" sz="3200" dirty="0"/>
              <a:t>各</a:t>
            </a:r>
            <a:r>
              <a:rPr lang="en" sz="3200" b="0" i="0" u="none" strike="noStrike" cap="none" dirty="0">
                <a:solidFill>
                  <a:schemeClr val="lt1"/>
                </a:solidFill>
                <a:latin typeface="IBM Plex Sans"/>
                <a:ea typeface="IBM Plex Sans"/>
                <a:cs typeface="IBM Plex Sans"/>
                <a:sym typeface="IBM Plex Sans"/>
              </a:rPr>
              <a:t>屬性</a:t>
            </a:r>
            <a:endParaRPr sz="3200" b="0" i="0" u="none" strike="noStrike" cap="none" dirty="0">
              <a:solidFill>
                <a:schemeClr val="lt1"/>
              </a:solidFill>
              <a:latin typeface="IBM Plex Sans"/>
              <a:ea typeface="IBM Plex Sans"/>
              <a:cs typeface="IBM Plex Sans"/>
              <a:sym typeface="IBM Plex Sans"/>
            </a:endParaRPr>
          </a:p>
        </p:txBody>
      </p:sp>
      <p:sp>
        <p:nvSpPr>
          <p:cNvPr id="282" name="Google Shape;282;g7778645e5b_0_21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grpSp>
        <p:nvGrpSpPr>
          <p:cNvPr id="283" name="Google Shape;283;g7778645e5b_0_217"/>
          <p:cNvGrpSpPr/>
          <p:nvPr/>
        </p:nvGrpSpPr>
        <p:grpSpPr>
          <a:xfrm>
            <a:off x="8256079" y="339298"/>
            <a:ext cx="552449" cy="405054"/>
            <a:chOff x="4610450" y="3703750"/>
            <a:chExt cx="453050" cy="332175"/>
          </a:xfrm>
        </p:grpSpPr>
        <p:sp>
          <p:nvSpPr>
            <p:cNvPr id="284" name="Google Shape;284;g7778645e5b_0_21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7778645e5b_0_21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86" name="Google Shape;286;g7778645e5b_0_217"/>
          <p:cNvPicPr preferRelativeResize="0"/>
          <p:nvPr/>
        </p:nvPicPr>
        <p:blipFill rotWithShape="1">
          <a:blip r:embed="rId4">
            <a:alphaModFix/>
          </a:blip>
          <a:srcRect/>
          <a:stretch/>
        </p:blipFill>
        <p:spPr>
          <a:xfrm>
            <a:off x="505175" y="1856129"/>
            <a:ext cx="1971675" cy="190500"/>
          </a:xfrm>
          <a:prstGeom prst="rect">
            <a:avLst/>
          </a:prstGeom>
          <a:noFill/>
          <a:ln>
            <a:noFill/>
          </a:ln>
        </p:spPr>
      </p:pic>
      <p:pic>
        <p:nvPicPr>
          <p:cNvPr id="287" name="Google Shape;287;g7778645e5b_0_217"/>
          <p:cNvPicPr preferRelativeResize="0"/>
          <p:nvPr/>
        </p:nvPicPr>
        <p:blipFill rotWithShape="1">
          <a:blip r:embed="rId5">
            <a:alphaModFix/>
          </a:blip>
          <a:srcRect/>
          <a:stretch/>
        </p:blipFill>
        <p:spPr>
          <a:xfrm>
            <a:off x="505175" y="2568604"/>
            <a:ext cx="6305550" cy="352425"/>
          </a:xfrm>
          <a:prstGeom prst="rect">
            <a:avLst/>
          </a:prstGeom>
          <a:noFill/>
          <a:ln>
            <a:noFill/>
          </a:ln>
        </p:spPr>
      </p:pic>
      <p:pic>
        <p:nvPicPr>
          <p:cNvPr id="288" name="Google Shape;288;g7778645e5b_0_217"/>
          <p:cNvPicPr preferRelativeResize="0"/>
          <p:nvPr/>
        </p:nvPicPr>
        <p:blipFill rotWithShape="1">
          <a:blip r:embed="rId6">
            <a:alphaModFix/>
          </a:blip>
          <a:srcRect/>
          <a:stretch/>
        </p:blipFill>
        <p:spPr>
          <a:xfrm>
            <a:off x="505175" y="3549654"/>
            <a:ext cx="3133725" cy="876300"/>
          </a:xfrm>
          <a:prstGeom prst="rect">
            <a:avLst/>
          </a:prstGeom>
          <a:noFill/>
          <a:ln>
            <a:noFill/>
          </a:ln>
        </p:spPr>
      </p:pic>
      <p:sp>
        <p:nvSpPr>
          <p:cNvPr id="289" name="Google Shape;289;g7778645e5b_0_217"/>
          <p:cNvSpPr txBox="1">
            <a:spLocks noGrp="1"/>
          </p:cNvSpPr>
          <p:nvPr>
            <p:ph type="subTitle" idx="4294967295"/>
          </p:nvPr>
        </p:nvSpPr>
        <p:spPr>
          <a:xfrm>
            <a:off x="505175" y="1341225"/>
            <a:ext cx="44187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對房價無意義的屬性</a:t>
            </a:r>
            <a:endParaRPr sz="2400" b="0" i="0" u="none" strike="noStrike" cap="none">
              <a:solidFill>
                <a:schemeClr val="lt1"/>
              </a:solidFill>
              <a:latin typeface="IBM Plex Sans"/>
              <a:ea typeface="IBM Plex Sans"/>
              <a:cs typeface="IBM Plex Sans"/>
              <a:sym typeface="IBM Plex Sans"/>
            </a:endParaRPr>
          </a:p>
        </p:txBody>
      </p:sp>
      <p:sp>
        <p:nvSpPr>
          <p:cNvPr id="290" name="Google Shape;290;g7778645e5b_0_217"/>
          <p:cNvSpPr txBox="1">
            <a:spLocks noGrp="1"/>
          </p:cNvSpPr>
          <p:nvPr>
            <p:ph type="subTitle" idx="4294967295"/>
          </p:nvPr>
        </p:nvSpPr>
        <p:spPr>
          <a:xfrm>
            <a:off x="505175" y="2046625"/>
            <a:ext cx="44187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類別屬性</a:t>
            </a:r>
            <a:endParaRPr sz="2400" b="0" i="0" u="none" strike="noStrike" cap="none">
              <a:solidFill>
                <a:schemeClr val="lt1"/>
              </a:solidFill>
              <a:latin typeface="IBM Plex Sans"/>
              <a:ea typeface="IBM Plex Sans"/>
              <a:cs typeface="IBM Plex Sans"/>
              <a:sym typeface="IBM Plex Sans"/>
            </a:endParaRPr>
          </a:p>
        </p:txBody>
      </p:sp>
      <p:sp>
        <p:nvSpPr>
          <p:cNvPr id="291" name="Google Shape;291;g7778645e5b_0_217"/>
          <p:cNvSpPr txBox="1">
            <a:spLocks noGrp="1"/>
          </p:cNvSpPr>
          <p:nvPr>
            <p:ph type="subTitle" idx="4294967295"/>
          </p:nvPr>
        </p:nvSpPr>
        <p:spPr>
          <a:xfrm>
            <a:off x="505175" y="3018950"/>
            <a:ext cx="44187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a:solidFill>
                  <a:schemeClr val="lt1"/>
                </a:solidFill>
                <a:latin typeface="IBM Plex Sans"/>
                <a:ea typeface="IBM Plex Sans"/>
                <a:cs typeface="IBM Plex Sans"/>
                <a:sym typeface="IBM Plex Sans"/>
              </a:rPr>
              <a:t>數值屬性</a:t>
            </a:r>
            <a:endParaRPr sz="2400" b="0" i="0" u="none" strike="noStrike" cap="none">
              <a:solidFill>
                <a:schemeClr val="lt1"/>
              </a:solidFill>
              <a:latin typeface="IBM Plex Sans"/>
              <a:ea typeface="IBM Plex Sans"/>
              <a:cs typeface="IBM Plex Sans"/>
              <a:sym typeface="IBM Plex Sans"/>
            </a:endParaRPr>
          </a:p>
        </p:txBody>
      </p:sp>
      <p:sp>
        <p:nvSpPr>
          <p:cNvPr id="13" name="Google Shape;281;g7778645e5b_0_217">
            <a:extLst>
              <a:ext uri="{FF2B5EF4-FFF2-40B4-BE49-F238E27FC236}">
                <a16:creationId xmlns:a16="http://schemas.microsoft.com/office/drawing/2014/main" id="{8CFB450C-93FA-446D-8950-3299AB22901A}"/>
              </a:ext>
            </a:extLst>
          </p:cNvPr>
          <p:cNvSpPr txBox="1">
            <a:spLocks/>
          </p:cNvSpPr>
          <p:nvPr/>
        </p:nvSpPr>
        <p:spPr>
          <a:xfrm>
            <a:off x="2664227" y="732171"/>
            <a:ext cx="4146498" cy="530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1pPr>
            <a:lvl2pPr marL="914400" marR="0" lvl="1"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2pPr>
            <a:lvl3pPr marL="1371600" marR="0" lvl="2"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3pPr>
            <a:lvl4pPr marL="1828800" marR="0" lvl="3"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4pPr>
            <a:lvl5pPr marL="2286000" marR="0" lvl="4"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5pPr>
            <a:lvl6pPr marL="2743200" marR="0" lvl="5"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6pPr>
            <a:lvl7pPr marL="3200400" marR="0" lvl="6"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7pPr>
            <a:lvl8pPr marL="3657600" marR="0" lvl="7"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8pPr>
            <a:lvl9pPr marL="4114800" marR="0" lvl="8"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9pPr>
          </a:lstStyle>
          <a:p>
            <a:pPr marL="0" indent="0">
              <a:buFont typeface="IBM Plex Sans"/>
              <a:buNone/>
            </a:pPr>
            <a:r>
              <a:rPr lang="en-US" altLang="zh-TW" sz="1800" dirty="0"/>
              <a:t>(</a:t>
            </a:r>
            <a:r>
              <a:rPr lang="zh-TW" altLang="en-US" sz="1800" dirty="0"/>
              <a:t>挑出各類屬性之後與房價屬性做分析</a:t>
            </a:r>
            <a:r>
              <a:rPr lang="en-US" altLang="zh-TW" sz="1800" dirty="0"/>
              <a:t>)</a:t>
            </a:r>
            <a:endParaRPr lang="zh-TW" alt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g7778645e5b_0_251"/>
          <p:cNvSpPr txBox="1">
            <a:spLocks noGrp="1"/>
          </p:cNvSpPr>
          <p:nvPr>
            <p:ph type="subTitle" idx="4294967295"/>
          </p:nvPr>
        </p:nvSpPr>
        <p:spPr>
          <a:xfrm>
            <a:off x="505175" y="543600"/>
            <a:ext cx="45846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3200" b="0" i="0" u="none" strike="noStrike" cap="none">
                <a:solidFill>
                  <a:schemeClr val="lt1"/>
                </a:solidFill>
                <a:latin typeface="IBM Plex Sans"/>
                <a:ea typeface="IBM Plex Sans"/>
                <a:cs typeface="IBM Plex Sans"/>
                <a:sym typeface="IBM Plex Sans"/>
              </a:rPr>
              <a:t>列出數值屬性與房價關係</a:t>
            </a:r>
            <a:endParaRPr sz="3200" b="0" i="0" u="none" strike="noStrike" cap="none">
              <a:solidFill>
                <a:schemeClr val="lt1"/>
              </a:solidFill>
              <a:latin typeface="IBM Plex Sans"/>
              <a:ea typeface="IBM Plex Sans"/>
              <a:cs typeface="IBM Plex Sans"/>
              <a:sym typeface="IBM Plex Sans"/>
            </a:endParaRPr>
          </a:p>
        </p:txBody>
      </p:sp>
      <p:sp>
        <p:nvSpPr>
          <p:cNvPr id="297" name="Google Shape;297;g7778645e5b_0_25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grpSp>
        <p:nvGrpSpPr>
          <p:cNvPr id="298" name="Google Shape;298;g7778645e5b_0_251"/>
          <p:cNvGrpSpPr/>
          <p:nvPr/>
        </p:nvGrpSpPr>
        <p:grpSpPr>
          <a:xfrm>
            <a:off x="8256079" y="339298"/>
            <a:ext cx="552449" cy="405054"/>
            <a:chOff x="4610450" y="3703750"/>
            <a:chExt cx="453050" cy="332175"/>
          </a:xfrm>
        </p:grpSpPr>
        <p:sp>
          <p:nvSpPr>
            <p:cNvPr id="299" name="Google Shape;299;g7778645e5b_0_25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7778645e5b_0_25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1" name="Google Shape;301;g7778645e5b_0_251"/>
          <p:cNvPicPr preferRelativeResize="0"/>
          <p:nvPr/>
        </p:nvPicPr>
        <p:blipFill rotWithShape="1">
          <a:blip r:embed="rId4">
            <a:alphaModFix/>
          </a:blip>
          <a:srcRect/>
          <a:stretch/>
        </p:blipFill>
        <p:spPr>
          <a:xfrm>
            <a:off x="505175" y="1589300"/>
            <a:ext cx="4152900" cy="523875"/>
          </a:xfrm>
          <a:prstGeom prst="rect">
            <a:avLst/>
          </a:prstGeom>
          <a:noFill/>
          <a:ln>
            <a:noFill/>
          </a:ln>
        </p:spPr>
      </p:pic>
      <p:pic>
        <p:nvPicPr>
          <p:cNvPr id="302" name="Google Shape;302;g7778645e5b_0_251"/>
          <p:cNvPicPr preferRelativeResize="0"/>
          <p:nvPr/>
        </p:nvPicPr>
        <p:blipFill rotWithShape="1">
          <a:blip r:embed="rId5">
            <a:alphaModFix/>
          </a:blip>
          <a:srcRect/>
          <a:stretch/>
        </p:blipFill>
        <p:spPr>
          <a:xfrm>
            <a:off x="505175" y="1227025"/>
            <a:ext cx="2295525" cy="209550"/>
          </a:xfrm>
          <a:prstGeom prst="rect">
            <a:avLst/>
          </a:prstGeom>
          <a:noFill/>
          <a:ln>
            <a:noFill/>
          </a:ln>
        </p:spPr>
      </p:pic>
      <p:pic>
        <p:nvPicPr>
          <p:cNvPr id="303" name="Google Shape;303;g7778645e5b_0_251"/>
          <p:cNvPicPr preferRelativeResize="0"/>
          <p:nvPr/>
        </p:nvPicPr>
        <p:blipFill rotWithShape="1">
          <a:blip r:embed="rId6">
            <a:alphaModFix/>
          </a:blip>
          <a:srcRect/>
          <a:stretch/>
        </p:blipFill>
        <p:spPr>
          <a:xfrm>
            <a:off x="608975" y="2265900"/>
            <a:ext cx="1704975" cy="1447800"/>
          </a:xfrm>
          <a:prstGeom prst="rect">
            <a:avLst/>
          </a:prstGeom>
          <a:noFill/>
          <a:ln w="9525" cap="flat" cmpd="sng">
            <a:solidFill>
              <a:srgbClr val="000000"/>
            </a:solidFill>
            <a:prstDash val="solid"/>
            <a:round/>
            <a:headEnd type="none" w="sm" len="sm"/>
            <a:tailEnd type="none" w="sm" len="sm"/>
          </a:ln>
        </p:spPr>
      </p:pic>
      <p:pic>
        <p:nvPicPr>
          <p:cNvPr id="304" name="Google Shape;304;g7778645e5b_0_251"/>
          <p:cNvPicPr preferRelativeResize="0"/>
          <p:nvPr/>
        </p:nvPicPr>
        <p:blipFill rotWithShape="1">
          <a:blip r:embed="rId7">
            <a:alphaModFix/>
          </a:blip>
          <a:srcRect/>
          <a:stretch/>
        </p:blipFill>
        <p:spPr>
          <a:xfrm>
            <a:off x="2313950" y="2265900"/>
            <a:ext cx="1676400" cy="1447800"/>
          </a:xfrm>
          <a:prstGeom prst="rect">
            <a:avLst/>
          </a:prstGeom>
          <a:noFill/>
          <a:ln w="9525" cap="flat" cmpd="sng">
            <a:solidFill>
              <a:srgbClr val="000000"/>
            </a:solidFill>
            <a:prstDash val="solid"/>
            <a:round/>
            <a:headEnd type="none" w="sm" len="sm"/>
            <a:tailEnd type="none" w="sm" len="sm"/>
          </a:ln>
        </p:spPr>
      </p:pic>
      <p:pic>
        <p:nvPicPr>
          <p:cNvPr id="305" name="Google Shape;305;g7778645e5b_0_251"/>
          <p:cNvPicPr preferRelativeResize="0"/>
          <p:nvPr/>
        </p:nvPicPr>
        <p:blipFill rotWithShape="1">
          <a:blip r:embed="rId8">
            <a:alphaModFix/>
          </a:blip>
          <a:srcRect/>
          <a:stretch/>
        </p:blipFill>
        <p:spPr>
          <a:xfrm>
            <a:off x="3955512" y="2265900"/>
            <a:ext cx="1765126" cy="1447800"/>
          </a:xfrm>
          <a:prstGeom prst="rect">
            <a:avLst/>
          </a:prstGeom>
          <a:noFill/>
          <a:ln w="9525" cap="flat" cmpd="sng">
            <a:solidFill>
              <a:srgbClr val="000000"/>
            </a:solidFill>
            <a:prstDash val="solid"/>
            <a:round/>
            <a:headEnd type="none" w="sm" len="sm"/>
            <a:tailEnd type="none" w="sm" len="sm"/>
          </a:ln>
        </p:spPr>
      </p:pic>
      <p:pic>
        <p:nvPicPr>
          <p:cNvPr id="306" name="Google Shape;306;g7778645e5b_0_251"/>
          <p:cNvPicPr preferRelativeResize="0"/>
          <p:nvPr/>
        </p:nvPicPr>
        <p:blipFill rotWithShape="1">
          <a:blip r:embed="rId9">
            <a:alphaModFix/>
          </a:blip>
          <a:srcRect/>
          <a:stretch/>
        </p:blipFill>
        <p:spPr>
          <a:xfrm>
            <a:off x="5720638" y="2261138"/>
            <a:ext cx="1685925" cy="1457325"/>
          </a:xfrm>
          <a:prstGeom prst="rect">
            <a:avLst/>
          </a:prstGeom>
          <a:noFill/>
          <a:ln w="9525" cap="flat" cmpd="sng">
            <a:solidFill>
              <a:srgbClr val="000000"/>
            </a:solidFill>
            <a:prstDash val="solid"/>
            <a:round/>
            <a:headEnd type="none" w="sm" len="sm"/>
            <a:tailEnd type="none" w="sm" len="sm"/>
          </a:ln>
        </p:spPr>
      </p:pic>
      <p:pic>
        <p:nvPicPr>
          <p:cNvPr id="307" name="Google Shape;307;g7778645e5b_0_251"/>
          <p:cNvPicPr preferRelativeResize="0"/>
          <p:nvPr/>
        </p:nvPicPr>
        <p:blipFill rotWithShape="1">
          <a:blip r:embed="rId10">
            <a:alphaModFix/>
          </a:blip>
          <a:srcRect/>
          <a:stretch/>
        </p:blipFill>
        <p:spPr>
          <a:xfrm>
            <a:off x="7382989" y="2265900"/>
            <a:ext cx="1599748" cy="14478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g7778645e5b_0_276"/>
          <p:cNvSpPr txBox="1">
            <a:spLocks noGrp="1"/>
          </p:cNvSpPr>
          <p:nvPr>
            <p:ph type="subTitle" idx="4294967295"/>
          </p:nvPr>
        </p:nvSpPr>
        <p:spPr>
          <a:xfrm>
            <a:off x="505175" y="543600"/>
            <a:ext cx="45846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3200" b="0" i="0" u="none" strike="noStrike" cap="none">
                <a:solidFill>
                  <a:schemeClr val="lt1"/>
                </a:solidFill>
                <a:latin typeface="IBM Plex Sans"/>
                <a:ea typeface="IBM Plex Sans"/>
                <a:cs typeface="IBM Plex Sans"/>
                <a:sym typeface="IBM Plex Sans"/>
              </a:rPr>
              <a:t>列出數值屬性與房價關係</a:t>
            </a:r>
            <a:endParaRPr sz="3200" b="0" i="0" u="none" strike="noStrike" cap="none">
              <a:solidFill>
                <a:schemeClr val="lt1"/>
              </a:solidFill>
              <a:latin typeface="IBM Plex Sans"/>
              <a:ea typeface="IBM Plex Sans"/>
              <a:cs typeface="IBM Plex Sans"/>
              <a:sym typeface="IBM Plex Sans"/>
            </a:endParaRPr>
          </a:p>
        </p:txBody>
      </p:sp>
      <p:sp>
        <p:nvSpPr>
          <p:cNvPr id="313" name="Google Shape;313;g7778645e5b_0_27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grpSp>
        <p:nvGrpSpPr>
          <p:cNvPr id="314" name="Google Shape;314;g7778645e5b_0_276"/>
          <p:cNvGrpSpPr/>
          <p:nvPr/>
        </p:nvGrpSpPr>
        <p:grpSpPr>
          <a:xfrm>
            <a:off x="8256079" y="339298"/>
            <a:ext cx="552449" cy="405054"/>
            <a:chOff x="4610450" y="3703750"/>
            <a:chExt cx="453050" cy="332175"/>
          </a:xfrm>
        </p:grpSpPr>
        <p:sp>
          <p:nvSpPr>
            <p:cNvPr id="315" name="Google Shape;315;g7778645e5b_0_27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7778645e5b_0_27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7" name="Google Shape;317;g7778645e5b_0_276"/>
          <p:cNvPicPr preferRelativeResize="0"/>
          <p:nvPr/>
        </p:nvPicPr>
        <p:blipFill rotWithShape="1">
          <a:blip r:embed="rId4">
            <a:alphaModFix/>
          </a:blip>
          <a:srcRect/>
          <a:stretch/>
        </p:blipFill>
        <p:spPr>
          <a:xfrm>
            <a:off x="505175" y="1589300"/>
            <a:ext cx="4152900" cy="523875"/>
          </a:xfrm>
          <a:prstGeom prst="rect">
            <a:avLst/>
          </a:prstGeom>
          <a:noFill/>
          <a:ln w="9525" cap="flat" cmpd="sng">
            <a:solidFill>
              <a:srgbClr val="000000"/>
            </a:solidFill>
            <a:prstDash val="solid"/>
            <a:round/>
            <a:headEnd type="none" w="sm" len="sm"/>
            <a:tailEnd type="none" w="sm" len="sm"/>
          </a:ln>
        </p:spPr>
      </p:pic>
      <p:pic>
        <p:nvPicPr>
          <p:cNvPr id="318" name="Google Shape;318;g7778645e5b_0_276"/>
          <p:cNvPicPr preferRelativeResize="0"/>
          <p:nvPr/>
        </p:nvPicPr>
        <p:blipFill rotWithShape="1">
          <a:blip r:embed="rId5">
            <a:alphaModFix/>
          </a:blip>
          <a:srcRect/>
          <a:stretch/>
        </p:blipFill>
        <p:spPr>
          <a:xfrm>
            <a:off x="505175" y="1227025"/>
            <a:ext cx="2295525" cy="209550"/>
          </a:xfrm>
          <a:prstGeom prst="rect">
            <a:avLst/>
          </a:prstGeom>
          <a:noFill/>
          <a:ln>
            <a:noFill/>
          </a:ln>
        </p:spPr>
      </p:pic>
      <p:pic>
        <p:nvPicPr>
          <p:cNvPr id="319" name="Google Shape;319;g7778645e5b_0_276"/>
          <p:cNvPicPr preferRelativeResize="0"/>
          <p:nvPr/>
        </p:nvPicPr>
        <p:blipFill rotWithShape="1">
          <a:blip r:embed="rId6">
            <a:alphaModFix/>
          </a:blip>
          <a:srcRect/>
          <a:stretch/>
        </p:blipFill>
        <p:spPr>
          <a:xfrm>
            <a:off x="553100" y="2422359"/>
            <a:ext cx="1675550" cy="1506927"/>
          </a:xfrm>
          <a:prstGeom prst="rect">
            <a:avLst/>
          </a:prstGeom>
          <a:noFill/>
          <a:ln w="9525" cap="flat" cmpd="sng">
            <a:solidFill>
              <a:srgbClr val="000000"/>
            </a:solidFill>
            <a:prstDash val="solid"/>
            <a:round/>
            <a:headEnd type="none" w="sm" len="sm"/>
            <a:tailEnd type="none" w="sm" len="sm"/>
          </a:ln>
        </p:spPr>
      </p:pic>
      <p:pic>
        <p:nvPicPr>
          <p:cNvPr id="320" name="Google Shape;320;g7778645e5b_0_276"/>
          <p:cNvPicPr preferRelativeResize="0"/>
          <p:nvPr/>
        </p:nvPicPr>
        <p:blipFill rotWithShape="1">
          <a:blip r:embed="rId7">
            <a:alphaModFix/>
          </a:blip>
          <a:srcRect/>
          <a:stretch/>
        </p:blipFill>
        <p:spPr>
          <a:xfrm>
            <a:off x="2228649" y="2422359"/>
            <a:ext cx="1650582" cy="1496389"/>
          </a:xfrm>
          <a:prstGeom prst="rect">
            <a:avLst/>
          </a:prstGeom>
          <a:noFill/>
          <a:ln w="9525" cap="flat" cmpd="sng">
            <a:solidFill>
              <a:srgbClr val="000000"/>
            </a:solidFill>
            <a:prstDash val="solid"/>
            <a:round/>
            <a:headEnd type="none" w="sm" len="sm"/>
            <a:tailEnd type="none" w="sm" len="sm"/>
          </a:ln>
        </p:spPr>
      </p:pic>
      <p:pic>
        <p:nvPicPr>
          <p:cNvPr id="321" name="Google Shape;321;g7778645e5b_0_276"/>
          <p:cNvPicPr preferRelativeResize="0"/>
          <p:nvPr/>
        </p:nvPicPr>
        <p:blipFill rotWithShape="1">
          <a:blip r:embed="rId8">
            <a:alphaModFix/>
          </a:blip>
          <a:srcRect/>
          <a:stretch/>
        </p:blipFill>
        <p:spPr>
          <a:xfrm>
            <a:off x="3889069" y="2427614"/>
            <a:ext cx="1707164" cy="1496389"/>
          </a:xfrm>
          <a:prstGeom prst="rect">
            <a:avLst/>
          </a:prstGeom>
          <a:noFill/>
          <a:ln w="9525" cap="flat" cmpd="sng">
            <a:solidFill>
              <a:srgbClr val="000000"/>
            </a:solidFill>
            <a:prstDash val="solid"/>
            <a:round/>
            <a:headEnd type="none" w="sm" len="sm"/>
            <a:tailEnd type="none" w="sm" len="sm"/>
          </a:ln>
        </p:spPr>
      </p:pic>
      <p:pic>
        <p:nvPicPr>
          <p:cNvPr id="322" name="Google Shape;322;g7778645e5b_0_276"/>
          <p:cNvPicPr preferRelativeResize="0"/>
          <p:nvPr/>
        </p:nvPicPr>
        <p:blipFill rotWithShape="1">
          <a:blip r:embed="rId9">
            <a:alphaModFix/>
          </a:blip>
          <a:srcRect/>
          <a:stretch/>
        </p:blipFill>
        <p:spPr>
          <a:xfrm>
            <a:off x="5606079" y="2420945"/>
            <a:ext cx="1707164" cy="1507981"/>
          </a:xfrm>
          <a:prstGeom prst="rect">
            <a:avLst/>
          </a:prstGeom>
          <a:noFill/>
          <a:ln w="9525" cap="flat" cmpd="sng">
            <a:solidFill>
              <a:srgbClr val="000000"/>
            </a:solidFill>
            <a:prstDash val="solid"/>
            <a:round/>
            <a:headEnd type="none" w="sm" len="sm"/>
            <a:tailEnd type="none" w="sm" len="sm"/>
          </a:ln>
        </p:spPr>
      </p:pic>
      <p:pic>
        <p:nvPicPr>
          <p:cNvPr id="323" name="Google Shape;323;g7778645e5b_0_276"/>
          <p:cNvPicPr preferRelativeResize="0"/>
          <p:nvPr/>
        </p:nvPicPr>
        <p:blipFill rotWithShape="1">
          <a:blip r:embed="rId10">
            <a:alphaModFix/>
          </a:blip>
          <a:srcRect/>
          <a:stretch/>
        </p:blipFill>
        <p:spPr>
          <a:xfrm>
            <a:off x="7323089" y="2416564"/>
            <a:ext cx="1744711" cy="150797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g7778645e5b_0_296"/>
          <p:cNvSpPr txBox="1">
            <a:spLocks noGrp="1"/>
          </p:cNvSpPr>
          <p:nvPr>
            <p:ph type="subTitle" idx="4294967295"/>
          </p:nvPr>
        </p:nvSpPr>
        <p:spPr>
          <a:xfrm>
            <a:off x="685800" y="1210400"/>
            <a:ext cx="69348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dirty="0">
                <a:solidFill>
                  <a:schemeClr val="lt1"/>
                </a:solidFill>
                <a:latin typeface="IBM Plex Sans"/>
                <a:ea typeface="IBM Plex Sans"/>
                <a:cs typeface="IBM Plex Sans"/>
                <a:sym typeface="IBM Plex Sans"/>
              </a:rPr>
              <a:t>分析有yr_renovated裝修的房子案件。移除沒有裝修房子的紀錄。</a:t>
            </a:r>
            <a:endParaRPr sz="2400" b="0" i="0" u="none" strike="noStrike" cap="none" dirty="0">
              <a:solidFill>
                <a:schemeClr val="lt1"/>
              </a:solidFill>
              <a:latin typeface="IBM Plex Sans"/>
              <a:ea typeface="IBM Plex Sans"/>
              <a:cs typeface="IBM Plex Sans"/>
              <a:sym typeface="IBM Plex Sans"/>
            </a:endParaRPr>
          </a:p>
        </p:txBody>
      </p:sp>
      <p:sp>
        <p:nvSpPr>
          <p:cNvPr id="329" name="Google Shape;329;g7778645e5b_0_29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grpSp>
        <p:nvGrpSpPr>
          <p:cNvPr id="330" name="Google Shape;330;g7778645e5b_0_296"/>
          <p:cNvGrpSpPr/>
          <p:nvPr/>
        </p:nvGrpSpPr>
        <p:grpSpPr>
          <a:xfrm>
            <a:off x="8256079" y="339298"/>
            <a:ext cx="552449" cy="405054"/>
            <a:chOff x="4610450" y="3703750"/>
            <a:chExt cx="453050" cy="332175"/>
          </a:xfrm>
        </p:grpSpPr>
        <p:sp>
          <p:nvSpPr>
            <p:cNvPr id="331" name="Google Shape;331;g7778645e5b_0_29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7778645e5b_0_29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3" name="Google Shape;333;g7778645e5b_0_296"/>
          <p:cNvPicPr preferRelativeResize="0"/>
          <p:nvPr/>
        </p:nvPicPr>
        <p:blipFill rotWithShape="1">
          <a:blip r:embed="rId4">
            <a:alphaModFix/>
          </a:blip>
          <a:srcRect/>
          <a:stretch/>
        </p:blipFill>
        <p:spPr>
          <a:xfrm>
            <a:off x="685800" y="977475"/>
            <a:ext cx="3876675" cy="200025"/>
          </a:xfrm>
          <a:prstGeom prst="rect">
            <a:avLst/>
          </a:prstGeom>
          <a:noFill/>
          <a:ln>
            <a:noFill/>
          </a:ln>
        </p:spPr>
      </p:pic>
      <p:pic>
        <p:nvPicPr>
          <p:cNvPr id="334" name="Google Shape;334;g7778645e5b_0_296"/>
          <p:cNvPicPr preferRelativeResize="0"/>
          <p:nvPr/>
        </p:nvPicPr>
        <p:blipFill rotWithShape="1">
          <a:blip r:embed="rId5">
            <a:alphaModFix/>
          </a:blip>
          <a:srcRect/>
          <a:stretch/>
        </p:blipFill>
        <p:spPr>
          <a:xfrm>
            <a:off x="685800" y="2112525"/>
            <a:ext cx="2667000" cy="152400"/>
          </a:xfrm>
          <a:prstGeom prst="rect">
            <a:avLst/>
          </a:prstGeom>
          <a:noFill/>
          <a:ln>
            <a:noFill/>
          </a:ln>
        </p:spPr>
      </p:pic>
      <p:pic>
        <p:nvPicPr>
          <p:cNvPr id="335" name="Google Shape;335;g7778645e5b_0_296"/>
          <p:cNvPicPr preferRelativeResize="0"/>
          <p:nvPr/>
        </p:nvPicPr>
        <p:blipFill rotWithShape="1">
          <a:blip r:embed="rId6">
            <a:alphaModFix/>
          </a:blip>
          <a:srcRect/>
          <a:stretch/>
        </p:blipFill>
        <p:spPr>
          <a:xfrm>
            <a:off x="685800" y="2722125"/>
            <a:ext cx="4867275" cy="323850"/>
          </a:xfrm>
          <a:prstGeom prst="rect">
            <a:avLst/>
          </a:prstGeom>
          <a:noFill/>
          <a:ln>
            <a:noFill/>
          </a:ln>
        </p:spPr>
      </p:pic>
      <p:pic>
        <p:nvPicPr>
          <p:cNvPr id="336" name="Google Shape;336;g7778645e5b_0_296"/>
          <p:cNvPicPr preferRelativeResize="0"/>
          <p:nvPr/>
        </p:nvPicPr>
        <p:blipFill rotWithShape="1">
          <a:blip r:embed="rId7">
            <a:alphaModFix/>
          </a:blip>
          <a:srcRect/>
          <a:stretch/>
        </p:blipFill>
        <p:spPr>
          <a:xfrm>
            <a:off x="685800" y="3122175"/>
            <a:ext cx="1610650" cy="1464225"/>
          </a:xfrm>
          <a:prstGeom prst="rect">
            <a:avLst/>
          </a:prstGeom>
          <a:noFill/>
          <a:ln>
            <a:noFill/>
          </a:ln>
        </p:spPr>
      </p:pic>
      <p:sp>
        <p:nvSpPr>
          <p:cNvPr id="337" name="Google Shape;337;g7778645e5b_0_296"/>
          <p:cNvSpPr txBox="1">
            <a:spLocks noGrp="1"/>
          </p:cNvSpPr>
          <p:nvPr>
            <p:ph type="subTitle" idx="4294967295"/>
          </p:nvPr>
        </p:nvSpPr>
        <p:spPr>
          <a:xfrm>
            <a:off x="685800" y="2201000"/>
            <a:ext cx="1179576"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dirty="0">
                <a:solidFill>
                  <a:schemeClr val="lt1"/>
                </a:solidFill>
                <a:latin typeface="IBM Plex Sans"/>
                <a:ea typeface="IBM Plex Sans"/>
                <a:cs typeface="IBM Plex Sans"/>
                <a:sym typeface="IBM Plex Sans"/>
              </a:rPr>
              <a:t>繪圖</a:t>
            </a:r>
            <a:endParaRPr sz="2400" b="0" i="0" u="none" strike="noStrike" cap="none" dirty="0">
              <a:solidFill>
                <a:schemeClr val="lt1"/>
              </a:solidFill>
              <a:latin typeface="IBM Plex Sans"/>
              <a:ea typeface="IBM Plex Sans"/>
              <a:cs typeface="IBM Plex Sans"/>
              <a:sym typeface="IBM Plex Sans"/>
            </a:endParaRPr>
          </a:p>
        </p:txBody>
      </p:sp>
      <p:sp>
        <p:nvSpPr>
          <p:cNvPr id="338" name="Google Shape;338;g7778645e5b_0_296"/>
          <p:cNvSpPr txBox="1">
            <a:spLocks noGrp="1"/>
          </p:cNvSpPr>
          <p:nvPr>
            <p:ph type="subTitle" idx="4294967295"/>
          </p:nvPr>
        </p:nvSpPr>
        <p:spPr>
          <a:xfrm>
            <a:off x="685800" y="372200"/>
            <a:ext cx="69348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2400" b="0" i="0" u="none" strike="noStrike" cap="none" dirty="0">
                <a:solidFill>
                  <a:schemeClr val="lt1"/>
                </a:solidFill>
                <a:latin typeface="IBM Plex Sans"/>
                <a:ea typeface="IBM Plex Sans"/>
                <a:cs typeface="IBM Plex Sans"/>
                <a:sym typeface="IBM Plex Sans"/>
              </a:rPr>
              <a:t>抓取</a:t>
            </a:r>
            <a:r>
              <a:rPr lang="zh-TW" altLang="en-US" sz="2400" b="0" i="0" u="none" strike="noStrike" cap="none" dirty="0">
                <a:solidFill>
                  <a:schemeClr val="lt1"/>
                </a:solidFill>
                <a:latin typeface="IBM Plex Sans"/>
                <a:ea typeface="IBM Plex Sans"/>
                <a:cs typeface="IBM Plex Sans"/>
                <a:sym typeface="IBM Plex Sans"/>
              </a:rPr>
              <a:t>未</a:t>
            </a:r>
            <a:r>
              <a:rPr lang="en" sz="2400" b="0" i="0" u="none" strike="noStrike" cap="none" dirty="0">
                <a:solidFill>
                  <a:schemeClr val="lt1"/>
                </a:solidFill>
                <a:latin typeface="IBM Plex Sans"/>
                <a:ea typeface="IBM Plex Sans"/>
                <a:cs typeface="IBM Plex Sans"/>
                <a:sym typeface="IBM Plex Sans"/>
              </a:rPr>
              <a:t>裝修過的房子</a:t>
            </a:r>
            <a:endParaRPr sz="2400" b="0" i="0" u="none" strike="noStrike" cap="none" dirty="0">
              <a:solidFill>
                <a:schemeClr val="lt1"/>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9" name="Google Shape;329;g7778645e5b_0_296"/>
          <p:cNvSpPr txBox="1">
            <a:spLocks noGrp="1"/>
          </p:cNvSpPr>
          <p:nvPr>
            <p:ph type="sldNum" idx="12"/>
          </p:nvPr>
        </p:nvSpPr>
        <p:spPr>
          <a:xfrm>
            <a:off x="8410953" y="4373262"/>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27</a:t>
            </a:fld>
            <a:endParaRPr dirty="0"/>
          </a:p>
        </p:txBody>
      </p:sp>
      <p:grpSp>
        <p:nvGrpSpPr>
          <p:cNvPr id="330" name="Google Shape;330;g7778645e5b_0_296"/>
          <p:cNvGrpSpPr/>
          <p:nvPr/>
        </p:nvGrpSpPr>
        <p:grpSpPr>
          <a:xfrm>
            <a:off x="8256079" y="339298"/>
            <a:ext cx="552449" cy="405054"/>
            <a:chOff x="4610450" y="3703750"/>
            <a:chExt cx="453050" cy="332175"/>
          </a:xfrm>
        </p:grpSpPr>
        <p:sp>
          <p:nvSpPr>
            <p:cNvPr id="331" name="Google Shape;331;g7778645e5b_0_29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7778645e5b_0_29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337;g7778645e5b_0_296">
            <a:extLst>
              <a:ext uri="{FF2B5EF4-FFF2-40B4-BE49-F238E27FC236}">
                <a16:creationId xmlns:a16="http://schemas.microsoft.com/office/drawing/2014/main" id="{6EDFE718-D6C2-45B0-8353-DBB5D76FE48C}"/>
              </a:ext>
            </a:extLst>
          </p:cNvPr>
          <p:cNvSpPr txBox="1">
            <a:spLocks/>
          </p:cNvSpPr>
          <p:nvPr/>
        </p:nvSpPr>
        <p:spPr>
          <a:xfrm>
            <a:off x="919238" y="675120"/>
            <a:ext cx="6993370" cy="530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1pPr>
            <a:lvl2pPr marL="914400" marR="0" lvl="1"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2pPr>
            <a:lvl3pPr marL="1371600" marR="0" lvl="2"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3pPr>
            <a:lvl4pPr marL="1828800" marR="0" lvl="3"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4pPr>
            <a:lvl5pPr marL="2286000" marR="0" lvl="4"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5pPr>
            <a:lvl6pPr marL="2743200" marR="0" lvl="5"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6pPr>
            <a:lvl7pPr marL="3200400" marR="0" lvl="6"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7pPr>
            <a:lvl8pPr marL="3657600" marR="0" lvl="7"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8pPr>
            <a:lvl9pPr marL="4114800" marR="0" lvl="8"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9pPr>
          </a:lstStyle>
          <a:p>
            <a:pPr marL="0" indent="0">
              <a:buFont typeface="IBM Plex Sans"/>
              <a:buNone/>
            </a:pPr>
            <a:r>
              <a:rPr lang="zh-TW" altLang="en-US" sz="3200" dirty="0"/>
              <a:t>為什麼建造年份是類別屬性而裝修年份卻是數值</a:t>
            </a:r>
            <a:r>
              <a:rPr lang="en-US" altLang="zh-TW" sz="3200" dirty="0"/>
              <a:t>?</a:t>
            </a:r>
            <a:endParaRPr lang="zh-TW" altLang="en-US" sz="3200" dirty="0"/>
          </a:p>
        </p:txBody>
      </p:sp>
      <p:sp>
        <p:nvSpPr>
          <p:cNvPr id="14" name="Google Shape;337;g7778645e5b_0_296">
            <a:extLst>
              <a:ext uri="{FF2B5EF4-FFF2-40B4-BE49-F238E27FC236}">
                <a16:creationId xmlns:a16="http://schemas.microsoft.com/office/drawing/2014/main" id="{5C87FEB8-419D-404C-B6EA-EC2E9EA5D408}"/>
              </a:ext>
            </a:extLst>
          </p:cNvPr>
          <p:cNvSpPr txBox="1">
            <a:spLocks/>
          </p:cNvSpPr>
          <p:nvPr/>
        </p:nvSpPr>
        <p:spPr>
          <a:xfrm>
            <a:off x="919238" y="2041308"/>
            <a:ext cx="7468858" cy="20056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1pPr>
            <a:lvl2pPr marL="914400" marR="0" lvl="1"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2pPr>
            <a:lvl3pPr marL="1371600" marR="0" lvl="2"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3pPr>
            <a:lvl4pPr marL="1828800" marR="0" lvl="3" indent="-381000" algn="l" rtl="0">
              <a:lnSpc>
                <a:spcPct val="115000"/>
              </a:lnSpc>
              <a:spcBef>
                <a:spcPts val="0"/>
              </a:spcBef>
              <a:spcAft>
                <a:spcPts val="0"/>
              </a:spcAft>
              <a:buClr>
                <a:schemeClr val="accen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4pPr>
            <a:lvl5pPr marL="2286000" marR="0" lvl="4"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5pPr>
            <a:lvl6pPr marL="2743200" marR="0" lvl="5"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6pPr>
            <a:lvl7pPr marL="3200400" marR="0" lvl="6"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7pPr>
            <a:lvl8pPr marL="3657600" marR="0" lvl="7"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8pPr>
            <a:lvl9pPr marL="4114800" marR="0" lvl="8" indent="-381000" algn="l" rtl="0">
              <a:lnSpc>
                <a:spcPct val="115000"/>
              </a:lnSpc>
              <a:spcBef>
                <a:spcPts val="0"/>
              </a:spcBef>
              <a:spcAft>
                <a:spcPts val="0"/>
              </a:spcAft>
              <a:buClr>
                <a:schemeClr val="lt1"/>
              </a:buClr>
              <a:buSzPts val="2400"/>
              <a:buFont typeface="IBM Plex Sans"/>
              <a:buChar char="■"/>
              <a:defRPr sz="2400" b="0" i="0" u="none" strike="noStrike" cap="none">
                <a:solidFill>
                  <a:schemeClr val="lt1"/>
                </a:solidFill>
                <a:latin typeface="IBM Plex Sans"/>
                <a:ea typeface="IBM Plex Sans"/>
                <a:cs typeface="IBM Plex Sans"/>
                <a:sym typeface="IBM Plex Sans"/>
              </a:defRPr>
            </a:lvl9pPr>
          </a:lstStyle>
          <a:p>
            <a:pPr marL="342900" indent="-342900"/>
            <a:r>
              <a:rPr lang="zh-TW" altLang="en-US" dirty="0"/>
              <a:t>裝修年分份不定</a:t>
            </a:r>
            <a:r>
              <a:rPr lang="en-US" altLang="zh-TW" dirty="0"/>
              <a:t>(</a:t>
            </a:r>
            <a:r>
              <a:rPr lang="zh-TW" altLang="en-US" dirty="0"/>
              <a:t>幾千種</a:t>
            </a:r>
            <a:r>
              <a:rPr lang="en-US" altLang="zh-TW" dirty="0"/>
              <a:t>)</a:t>
            </a:r>
          </a:p>
          <a:p>
            <a:pPr marL="342900" indent="-342900"/>
            <a:r>
              <a:rPr lang="zh-TW" altLang="en-US" dirty="0"/>
              <a:t>建造年份的資料值只有</a:t>
            </a:r>
            <a:r>
              <a:rPr lang="en-US" altLang="zh-TW" dirty="0"/>
              <a:t>2014</a:t>
            </a:r>
            <a:r>
              <a:rPr lang="zh-TW" altLang="en-US" dirty="0"/>
              <a:t>、</a:t>
            </a:r>
            <a:r>
              <a:rPr lang="en-US" altLang="zh-TW" dirty="0"/>
              <a:t>2015(</a:t>
            </a:r>
            <a:r>
              <a:rPr lang="zh-TW" altLang="en-US" dirty="0"/>
              <a:t>兩個值</a:t>
            </a:r>
            <a:r>
              <a:rPr lang="en-US" altLang="zh-TW" dirty="0"/>
              <a:t>)</a:t>
            </a:r>
            <a:r>
              <a:rPr lang="zh-TW" altLang="en-US" dirty="0"/>
              <a:t>，非常明確</a:t>
            </a:r>
            <a:endParaRPr lang="en-US" altLang="zh-TW" dirty="0"/>
          </a:p>
          <a:p>
            <a:pPr marL="342900" indent="-342900"/>
            <a:r>
              <a:rPr lang="zh-TW" altLang="en-US" dirty="0"/>
              <a:t>月分和日期有明確的資料值</a:t>
            </a:r>
            <a:r>
              <a:rPr lang="en-US" altLang="zh-TW" dirty="0"/>
              <a:t>(</a:t>
            </a:r>
            <a:r>
              <a:rPr lang="zh-TW" altLang="en-US" dirty="0"/>
              <a:t>固定資料值</a:t>
            </a:r>
            <a:r>
              <a:rPr lang="en-US" altLang="zh-TW" dirty="0"/>
              <a:t>)</a:t>
            </a:r>
            <a:endParaRPr lang="zh-TW" altLang="en-US" dirty="0"/>
          </a:p>
        </p:txBody>
      </p:sp>
    </p:spTree>
    <p:extLst>
      <p:ext uri="{BB962C8B-B14F-4D97-AF65-F5344CB8AC3E}">
        <p14:creationId xmlns:p14="http://schemas.microsoft.com/office/powerpoint/2010/main" val="511712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g7778645e5b_0_31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grpSp>
        <p:nvGrpSpPr>
          <p:cNvPr id="344" name="Google Shape;344;g7778645e5b_0_318"/>
          <p:cNvGrpSpPr/>
          <p:nvPr/>
        </p:nvGrpSpPr>
        <p:grpSpPr>
          <a:xfrm>
            <a:off x="8256079" y="339298"/>
            <a:ext cx="552449" cy="405054"/>
            <a:chOff x="4610450" y="3703750"/>
            <a:chExt cx="453050" cy="332175"/>
          </a:xfrm>
        </p:grpSpPr>
        <p:sp>
          <p:nvSpPr>
            <p:cNvPr id="345" name="Google Shape;345;g7778645e5b_0_31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7778645e5b_0_31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7" name="Google Shape;347;g7778645e5b_0_318"/>
          <p:cNvSpPr txBox="1">
            <a:spLocks noGrp="1"/>
          </p:cNvSpPr>
          <p:nvPr>
            <p:ph type="subTitle" idx="4294967295"/>
          </p:nvPr>
        </p:nvSpPr>
        <p:spPr>
          <a:xfrm>
            <a:off x="685800" y="677000"/>
            <a:ext cx="6934800" cy="530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3200" b="0" i="0" u="none" strike="noStrike" cap="none">
                <a:solidFill>
                  <a:schemeClr val="lt1"/>
                </a:solidFill>
                <a:latin typeface="IBM Plex Sans"/>
                <a:ea typeface="IBM Plex Sans"/>
                <a:cs typeface="IBM Plex Sans"/>
                <a:sym typeface="IBM Plex Sans"/>
              </a:rPr>
              <a:t>分析數值屬性與房價的相關性</a:t>
            </a:r>
            <a:endParaRPr sz="3200" b="0" i="0" u="none" strike="noStrike" cap="none">
              <a:solidFill>
                <a:schemeClr val="lt1"/>
              </a:solidFill>
              <a:latin typeface="IBM Plex Sans"/>
              <a:ea typeface="IBM Plex Sans"/>
              <a:cs typeface="IBM Plex Sans"/>
              <a:sym typeface="IBM Plex Sans"/>
            </a:endParaRPr>
          </a:p>
        </p:txBody>
      </p:sp>
      <p:sp>
        <p:nvSpPr>
          <p:cNvPr id="348" name="Google Shape;348;g7778645e5b_0_318"/>
          <p:cNvSpPr txBox="1"/>
          <p:nvPr/>
        </p:nvSpPr>
        <p:spPr>
          <a:xfrm>
            <a:off x="1055700" y="1893500"/>
            <a:ext cx="6934800" cy="11385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一般研究認為，相關係數0.3以下為</a:t>
            </a:r>
            <a:r>
              <a:rPr lang="en" sz="1800" b="0" i="0" u="none" strike="noStrike" cap="none">
                <a:solidFill>
                  <a:srgbClr val="00FF00"/>
                </a:solidFill>
                <a:latin typeface="Arial"/>
                <a:ea typeface="Arial"/>
                <a:cs typeface="Arial"/>
                <a:sym typeface="Arial"/>
              </a:rPr>
              <a:t>低</a:t>
            </a:r>
            <a:r>
              <a:rPr lang="en" sz="1800" b="0" i="0" u="none" strike="noStrike" cap="none">
                <a:solidFill>
                  <a:srgbClr val="FFFFFF"/>
                </a:solidFill>
                <a:latin typeface="Arial"/>
                <a:ea typeface="Arial"/>
                <a:cs typeface="Arial"/>
                <a:sym typeface="Arial"/>
              </a:rPr>
              <a:t>相關，0.3~0.7為</a:t>
            </a:r>
            <a:r>
              <a:rPr lang="en" sz="1800" b="0" i="0" u="none" strike="noStrike" cap="none">
                <a:solidFill>
                  <a:srgbClr val="FF9900"/>
                </a:solidFill>
                <a:latin typeface="Arial"/>
                <a:ea typeface="Arial"/>
                <a:cs typeface="Arial"/>
                <a:sym typeface="Arial"/>
              </a:rPr>
              <a:t>中</a:t>
            </a:r>
            <a:r>
              <a:rPr lang="en" sz="1800" b="0" i="0" u="none" strike="noStrike" cap="none">
                <a:solidFill>
                  <a:srgbClr val="FFFFFF"/>
                </a:solidFill>
                <a:latin typeface="Arial"/>
                <a:ea typeface="Arial"/>
                <a:cs typeface="Arial"/>
                <a:sym typeface="Arial"/>
              </a:rPr>
              <a:t>等相關，0.7以上為</a:t>
            </a:r>
            <a:r>
              <a:rPr lang="en" sz="1800" b="0" i="0" u="none" strike="noStrike" cap="none">
                <a:solidFill>
                  <a:srgbClr val="4A86E8"/>
                </a:solidFill>
                <a:latin typeface="Arial"/>
                <a:ea typeface="Arial"/>
                <a:cs typeface="Arial"/>
                <a:sym typeface="Arial"/>
              </a:rPr>
              <a:t>高</a:t>
            </a:r>
            <a:r>
              <a:rPr lang="en" sz="1800" b="0" i="0" u="none" strike="noStrike" cap="none">
                <a:solidFill>
                  <a:srgbClr val="FFFFFF"/>
                </a:solidFill>
                <a:latin typeface="Arial"/>
                <a:ea typeface="Arial"/>
                <a:cs typeface="Arial"/>
                <a:sym typeface="Arial"/>
              </a:rPr>
              <a:t>度相關。以下的散佈圖皆採此標準為評估，並無條件捨去到小數第一位。</a:t>
            </a:r>
            <a:endParaRPr sz="1900" b="0" i="0" u="none" strike="noStrike" cap="none">
              <a:solidFill>
                <a:srgbClr val="FFFFFF"/>
              </a:solidFill>
              <a:latin typeface="Arial"/>
              <a:ea typeface="Arial"/>
              <a:cs typeface="Arial"/>
              <a:sym typeface="Arial"/>
            </a:endParaRPr>
          </a:p>
        </p:txBody>
      </p:sp>
      <p:sp>
        <p:nvSpPr>
          <p:cNvPr id="349" name="Google Shape;349;g7778645e5b_0_318"/>
          <p:cNvSpPr txBox="1"/>
          <p:nvPr/>
        </p:nvSpPr>
        <p:spPr>
          <a:xfrm>
            <a:off x="629400" y="3624175"/>
            <a:ext cx="7885200" cy="4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Arial"/>
                <a:ea typeface="Arial"/>
                <a:cs typeface="Arial"/>
                <a:sym typeface="Arial"/>
              </a:rPr>
              <a:t>列出有超過Pearson相關係數0.7的屬性，表示與房價具有</a:t>
            </a:r>
            <a:r>
              <a:rPr lang="en" sz="1800" b="0" i="0" u="none" strike="noStrike" cap="none" dirty="0">
                <a:solidFill>
                  <a:srgbClr val="4A86E8"/>
                </a:solidFill>
                <a:latin typeface="Arial"/>
                <a:ea typeface="Arial"/>
                <a:cs typeface="Arial"/>
                <a:sym typeface="Arial"/>
              </a:rPr>
              <a:t>高</a:t>
            </a:r>
            <a:r>
              <a:rPr lang="en" sz="1800" b="0" i="0" u="none" strike="noStrike" cap="none" dirty="0">
                <a:solidFill>
                  <a:srgbClr val="FFFFFF"/>
                </a:solidFill>
                <a:latin typeface="Arial"/>
                <a:ea typeface="Arial"/>
                <a:cs typeface="Arial"/>
                <a:sym typeface="Arial"/>
              </a:rPr>
              <a:t>度相關</a:t>
            </a:r>
            <a:r>
              <a:rPr lang="zh-TW" altLang="en-US" sz="1800" dirty="0">
                <a:solidFill>
                  <a:srgbClr val="FFFFFF"/>
                </a:solidFill>
              </a:rPr>
              <a:t>性</a:t>
            </a:r>
            <a:r>
              <a:rPr lang="en" sz="1800" b="0" i="0" u="none" strike="noStrike" cap="none" dirty="0">
                <a:solidFill>
                  <a:srgbClr val="FFFFFF"/>
                </a:solidFill>
                <a:latin typeface="Arial"/>
                <a:ea typeface="Arial"/>
                <a:cs typeface="Arial"/>
                <a:sym typeface="Arial"/>
              </a:rPr>
              <a:t>。</a:t>
            </a:r>
            <a:endParaRPr sz="1800" b="0" i="0" u="none" strike="noStrike" cap="none" dirty="0">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g7778645e5b_0_352"/>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grpSp>
        <p:nvGrpSpPr>
          <p:cNvPr id="355" name="Google Shape;355;g7778645e5b_0_352"/>
          <p:cNvGrpSpPr/>
          <p:nvPr/>
        </p:nvGrpSpPr>
        <p:grpSpPr>
          <a:xfrm>
            <a:off x="8256079" y="339298"/>
            <a:ext cx="552449" cy="405054"/>
            <a:chOff x="4610450" y="3703750"/>
            <a:chExt cx="453050" cy="332175"/>
          </a:xfrm>
        </p:grpSpPr>
        <p:sp>
          <p:nvSpPr>
            <p:cNvPr id="356" name="Google Shape;356;g7778645e5b_0_35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7778645e5b_0_35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58" name="Google Shape;358;g7778645e5b_0_352"/>
          <p:cNvPicPr preferRelativeResize="0"/>
          <p:nvPr/>
        </p:nvPicPr>
        <p:blipFill rotWithShape="1">
          <a:blip r:embed="rId4">
            <a:alphaModFix/>
          </a:blip>
          <a:srcRect/>
          <a:stretch/>
        </p:blipFill>
        <p:spPr>
          <a:xfrm>
            <a:off x="756725" y="635850"/>
            <a:ext cx="4181475" cy="314325"/>
          </a:xfrm>
          <a:prstGeom prst="rect">
            <a:avLst/>
          </a:prstGeom>
          <a:noFill/>
          <a:ln w="9525" cap="flat" cmpd="sng">
            <a:solidFill>
              <a:srgbClr val="000000"/>
            </a:solidFill>
            <a:prstDash val="solid"/>
            <a:round/>
            <a:headEnd type="none" w="sm" len="sm"/>
            <a:tailEnd type="none" w="sm" len="sm"/>
          </a:ln>
        </p:spPr>
      </p:pic>
      <p:pic>
        <p:nvPicPr>
          <p:cNvPr id="359" name="Google Shape;359;g7778645e5b_0_352"/>
          <p:cNvPicPr preferRelativeResize="0"/>
          <p:nvPr/>
        </p:nvPicPr>
        <p:blipFill rotWithShape="1">
          <a:blip r:embed="rId5">
            <a:alphaModFix/>
          </a:blip>
          <a:srcRect/>
          <a:stretch/>
        </p:blipFill>
        <p:spPr>
          <a:xfrm>
            <a:off x="5457050" y="668150"/>
            <a:ext cx="1771650" cy="276225"/>
          </a:xfrm>
          <a:prstGeom prst="rect">
            <a:avLst/>
          </a:prstGeom>
          <a:noFill/>
          <a:ln w="9525" cap="flat" cmpd="sng">
            <a:solidFill>
              <a:srgbClr val="000000"/>
            </a:solidFill>
            <a:prstDash val="solid"/>
            <a:round/>
            <a:headEnd type="none" w="sm" len="sm"/>
            <a:tailEnd type="none" w="sm" len="sm"/>
          </a:ln>
        </p:spPr>
      </p:pic>
      <p:pic>
        <p:nvPicPr>
          <p:cNvPr id="360" name="Google Shape;360;g7778645e5b_0_352"/>
          <p:cNvPicPr preferRelativeResize="0"/>
          <p:nvPr/>
        </p:nvPicPr>
        <p:blipFill rotWithShape="1">
          <a:blip r:embed="rId6">
            <a:alphaModFix/>
          </a:blip>
          <a:srcRect/>
          <a:stretch/>
        </p:blipFill>
        <p:spPr>
          <a:xfrm>
            <a:off x="4938202" y="1591360"/>
            <a:ext cx="2916800" cy="2971115"/>
          </a:xfrm>
          <a:prstGeom prst="rect">
            <a:avLst/>
          </a:prstGeom>
          <a:noFill/>
          <a:ln w="9525" cap="flat" cmpd="sng">
            <a:solidFill>
              <a:srgbClr val="000000"/>
            </a:solidFill>
            <a:prstDash val="solid"/>
            <a:round/>
            <a:headEnd type="none" w="sm" len="sm"/>
            <a:tailEnd type="none" w="sm" len="sm"/>
          </a:ln>
        </p:spPr>
      </p:pic>
      <p:sp>
        <p:nvSpPr>
          <p:cNvPr id="361" name="Google Shape;361;g7778645e5b_0_352"/>
          <p:cNvSpPr txBox="1"/>
          <p:nvPr/>
        </p:nvSpPr>
        <p:spPr>
          <a:xfrm>
            <a:off x="927525" y="14087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0000"/>
                </a:solidFill>
                <a:latin typeface="Times New Roman"/>
                <a:ea typeface="Times New Roman"/>
                <a:cs typeface="Times New Roman"/>
                <a:sym typeface="Times New Roman"/>
              </a:rPr>
              <a:t>公寓內居住空間</a:t>
            </a:r>
            <a:r>
              <a:rPr lang="en" sz="2400" b="0" i="0" u="none" strike="noStrike" cap="none">
                <a:solidFill>
                  <a:srgbClr val="FFFFFF"/>
                </a:solidFill>
                <a:latin typeface="Times New Roman"/>
                <a:ea typeface="Times New Roman"/>
                <a:cs typeface="Times New Roman"/>
                <a:sym typeface="Times New Roman"/>
              </a:rPr>
              <a:t>對房價有</a:t>
            </a:r>
            <a:r>
              <a:rPr lang="en" sz="2400" b="0" i="0" u="none" strike="noStrike" cap="none">
                <a:solidFill>
                  <a:srgbClr val="FF0000"/>
                </a:solidFill>
                <a:latin typeface="Times New Roman"/>
                <a:ea typeface="Times New Roman"/>
                <a:cs typeface="Times New Roman"/>
                <a:sym typeface="Times New Roman"/>
              </a:rPr>
              <a:t>高度相關性</a:t>
            </a:r>
            <a:r>
              <a:rPr lang="en" sz="2400" b="0" i="0" u="none" strike="noStrike" cap="none">
                <a:solidFill>
                  <a:srgbClr val="FFFFFF"/>
                </a:solidFill>
                <a:latin typeface="Times New Roman"/>
                <a:ea typeface="Times New Roman"/>
                <a:cs typeface="Times New Roman"/>
                <a:sym typeface="Times New Roman"/>
              </a:rPr>
              <a:t>，事實上也是如此，買方對於房子居住空間的需求是明顯的，因為他關係到買方以後的生活模式是一個很重要的特徵。</a:t>
            </a:r>
            <a:endParaRPr sz="2600" b="0" i="0" u="none" strike="noStrike" cap="non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43AE4C-ACDA-4B4C-ADFF-BC944431ED8B}"/>
              </a:ext>
            </a:extLst>
          </p:cNvPr>
          <p:cNvSpPr>
            <a:spLocks noGrp="1"/>
          </p:cNvSpPr>
          <p:nvPr>
            <p:ph type="title"/>
          </p:nvPr>
        </p:nvSpPr>
        <p:spPr/>
        <p:txBody>
          <a:bodyPr/>
          <a:lstStyle/>
          <a:p>
            <a:r>
              <a:rPr lang="zh-TW" altLang="en-US" dirty="0"/>
              <a:t>前言</a:t>
            </a:r>
          </a:p>
        </p:txBody>
      </p:sp>
      <p:sp>
        <p:nvSpPr>
          <p:cNvPr id="3" name="文字版面配置區 2">
            <a:extLst>
              <a:ext uri="{FF2B5EF4-FFF2-40B4-BE49-F238E27FC236}">
                <a16:creationId xmlns:a16="http://schemas.microsoft.com/office/drawing/2014/main" id="{6F73FA24-8CFB-4950-A604-344C9B0185D8}"/>
              </a:ext>
            </a:extLst>
          </p:cNvPr>
          <p:cNvSpPr>
            <a:spLocks noGrp="1"/>
          </p:cNvSpPr>
          <p:nvPr>
            <p:ph type="body" idx="1"/>
          </p:nvPr>
        </p:nvSpPr>
        <p:spPr>
          <a:xfrm>
            <a:off x="787200" y="1753850"/>
            <a:ext cx="7145838" cy="2843700"/>
          </a:xfrm>
        </p:spPr>
        <p:txBody>
          <a:bodyPr/>
          <a:lstStyle/>
          <a:p>
            <a:pPr marL="101600" indent="0">
              <a:buNone/>
            </a:pPr>
            <a:r>
              <a:rPr lang="zh-TW" altLang="en-US" dirty="0"/>
              <a:t>銀行及壽險業提供貸款，而房貸往往在人工申請的方式下，需要經過許多審核流程，包括申請、估價、徵信、審核、對保、設定、撥款，而每一個步驟都需要一定的時間完成。本專案以估價為目的，運用多層感知機，透過人工智慧處理資料的方式預測房價，達到節省時間成本、人力成本與加快房貸申請流程的速度。</a:t>
            </a:r>
          </a:p>
        </p:txBody>
      </p:sp>
      <p:sp>
        <p:nvSpPr>
          <p:cNvPr id="5" name="投影片編號版面配置區 4">
            <a:extLst>
              <a:ext uri="{FF2B5EF4-FFF2-40B4-BE49-F238E27FC236}">
                <a16:creationId xmlns:a16="http://schemas.microsoft.com/office/drawing/2014/main" id="{1BA1BE43-9529-4738-BC31-93C1F8AC5A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22318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g7778645e5b_0_36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grpSp>
        <p:nvGrpSpPr>
          <p:cNvPr id="367" name="Google Shape;367;g7778645e5b_0_368"/>
          <p:cNvGrpSpPr/>
          <p:nvPr/>
        </p:nvGrpSpPr>
        <p:grpSpPr>
          <a:xfrm>
            <a:off x="8256079" y="339298"/>
            <a:ext cx="552449" cy="405054"/>
            <a:chOff x="4610450" y="3703750"/>
            <a:chExt cx="453050" cy="332175"/>
          </a:xfrm>
        </p:grpSpPr>
        <p:sp>
          <p:nvSpPr>
            <p:cNvPr id="368" name="Google Shape;368;g7778645e5b_0_36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g7778645e5b_0_36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g7778645e5b_0_368"/>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240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相關係數界在</a:t>
            </a:r>
            <a:r>
              <a:rPr lang="en" sz="1800" b="0" i="0" u="none" strike="noStrike" cap="none" dirty="0">
                <a:solidFill>
                  <a:srgbClr val="FFFFFF"/>
                </a:solidFill>
                <a:latin typeface="Arial"/>
                <a:ea typeface="Arial"/>
                <a:cs typeface="Arial"/>
                <a:sym typeface="Arial"/>
              </a:rPr>
              <a:t>0.3~0.7</a:t>
            </a:r>
            <a:r>
              <a:rPr lang="en" sz="1800" b="0" i="0" u="none" strike="noStrike" cap="none" dirty="0">
                <a:solidFill>
                  <a:srgbClr val="FFFFFF"/>
                </a:solidFill>
                <a:latin typeface="Times New Roman"/>
                <a:ea typeface="Times New Roman"/>
                <a:cs typeface="Times New Roman"/>
                <a:sym typeface="Times New Roman"/>
              </a:rPr>
              <a:t>的屬性，表示與房價具有</a:t>
            </a:r>
            <a:r>
              <a:rPr lang="en" sz="1800" b="0" i="0" u="none" strike="noStrike" cap="none" dirty="0">
                <a:solidFill>
                  <a:srgbClr val="FF9900"/>
                </a:solidFill>
                <a:latin typeface="Times New Roman"/>
                <a:ea typeface="Times New Roman"/>
                <a:cs typeface="Times New Roman"/>
                <a:sym typeface="Times New Roman"/>
              </a:rPr>
              <a:t>中</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p:txBody>
      </p:sp>
      <p:sp>
        <p:nvSpPr>
          <p:cNvPr id="371" name="Google Shape;371;g7778645e5b_0_368"/>
          <p:cNvSpPr txBox="1"/>
          <p:nvPr/>
        </p:nvSpPr>
        <p:spPr>
          <a:xfrm>
            <a:off x="1175150" y="1920400"/>
            <a:ext cx="3000000" cy="3000000"/>
          </a:xfrm>
          <a:prstGeom prst="rect">
            <a:avLst/>
          </a:prstGeom>
          <a:noFill/>
          <a:ln>
            <a:noFill/>
          </a:ln>
        </p:spPr>
        <p:txBody>
          <a:bodyPr spcFirstLastPara="1" wrap="square" lIns="91425" tIns="91425" rIns="91425" bIns="91425" anchor="t" anchorCtr="0">
            <a:noAutofit/>
          </a:bodyPr>
          <a:lstStyle/>
          <a:p>
            <a:pPr lvl="0">
              <a:buSzPts val="2400"/>
            </a:pPr>
            <a:r>
              <a:rPr lang="en" sz="2400" b="0" i="0" u="none" strike="noStrike" cap="none" dirty="0">
                <a:solidFill>
                  <a:srgbClr val="FF0000"/>
                </a:solidFill>
                <a:latin typeface="Times New Roman"/>
                <a:ea typeface="Times New Roman"/>
                <a:cs typeface="Times New Roman"/>
                <a:sym typeface="Times New Roman"/>
              </a:rPr>
              <a:t>地面以上內部的房屋空間</a:t>
            </a:r>
            <a:r>
              <a:rPr lang="zh-TW" altLang="en-US" sz="2400" dirty="0">
                <a:solidFill>
                  <a:srgbClr val="FFFFFF"/>
                </a:solidFill>
                <a:latin typeface="Times New Roman"/>
                <a:ea typeface="Times New Roman"/>
                <a:cs typeface="Times New Roman"/>
                <a:sym typeface="Times New Roman"/>
              </a:rPr>
              <a:t>與房價</a:t>
            </a:r>
            <a:r>
              <a:rPr lang="en" sz="2400" b="0" i="0" u="none" strike="noStrike" cap="none" dirty="0">
                <a:solidFill>
                  <a:srgbClr val="FFFFFF"/>
                </a:solidFill>
                <a:latin typeface="Times New Roman"/>
                <a:ea typeface="Times New Roman"/>
                <a:cs typeface="Times New Roman"/>
                <a:sym typeface="Times New Roman"/>
              </a:rPr>
              <a:t>也</a:t>
            </a:r>
            <a:r>
              <a:rPr lang="zh-TW" altLang="en-US" sz="2400" b="0" i="0" u="none" strike="noStrike" cap="none" dirty="0">
                <a:solidFill>
                  <a:srgbClr val="FFFFFF"/>
                </a:solidFill>
                <a:latin typeface="Times New Roman"/>
                <a:ea typeface="Times New Roman"/>
                <a:cs typeface="Times New Roman"/>
                <a:sym typeface="Times New Roman"/>
              </a:rPr>
              <a:t>具有</a:t>
            </a:r>
            <a:r>
              <a:rPr lang="en" sz="2400" b="0" i="0" u="none" strike="noStrike" cap="none" dirty="0">
                <a:solidFill>
                  <a:srgbClr val="FFFFFF"/>
                </a:solidFill>
                <a:latin typeface="Times New Roman"/>
                <a:ea typeface="Times New Roman"/>
                <a:cs typeface="Times New Roman"/>
                <a:sym typeface="Times New Roman"/>
              </a:rPr>
              <a:t>中度相關性，因為本身屬性也涵蓋一定的室內居住空間，所以與</a:t>
            </a:r>
            <a:r>
              <a:rPr lang="zh-TW" altLang="en-US" sz="2400" dirty="0">
                <a:solidFill>
                  <a:srgbClr val="FFFFFF"/>
                </a:solidFill>
                <a:latin typeface="Calibri"/>
                <a:ea typeface="Times New Roman"/>
                <a:cs typeface="Calibri"/>
                <a:sym typeface="Calibri"/>
              </a:rPr>
              <a:t>房價</a:t>
            </a:r>
            <a:r>
              <a:rPr lang="en" sz="2400" b="0" i="0" u="none" strike="noStrike" cap="none" dirty="0">
                <a:solidFill>
                  <a:srgbClr val="FFFFFF"/>
                </a:solidFill>
                <a:latin typeface="Times New Roman"/>
                <a:ea typeface="Times New Roman"/>
                <a:cs typeface="Times New Roman"/>
                <a:sym typeface="Times New Roman"/>
              </a:rPr>
              <a:t>也會有相關性。</a:t>
            </a:r>
            <a:endParaRPr sz="2600" b="0" i="0" u="none" strike="noStrike" cap="none" dirty="0">
              <a:solidFill>
                <a:srgbClr val="FFFFFF"/>
              </a:solidFill>
              <a:latin typeface="Arial"/>
              <a:ea typeface="Arial"/>
              <a:cs typeface="Arial"/>
              <a:sym typeface="Arial"/>
            </a:endParaRPr>
          </a:p>
        </p:txBody>
      </p:sp>
      <p:pic>
        <p:nvPicPr>
          <p:cNvPr id="372" name="Google Shape;372;g7778645e5b_0_368"/>
          <p:cNvPicPr preferRelativeResize="0"/>
          <p:nvPr/>
        </p:nvPicPr>
        <p:blipFill rotWithShape="1">
          <a:blip r:embed="rId4">
            <a:alphaModFix/>
          </a:blip>
          <a:srcRect/>
          <a:stretch/>
        </p:blipFill>
        <p:spPr>
          <a:xfrm>
            <a:off x="5717450" y="1200000"/>
            <a:ext cx="1714500" cy="228600"/>
          </a:xfrm>
          <a:prstGeom prst="rect">
            <a:avLst/>
          </a:prstGeom>
          <a:noFill/>
          <a:ln w="9525" cap="flat" cmpd="sng">
            <a:solidFill>
              <a:srgbClr val="000000"/>
            </a:solidFill>
            <a:prstDash val="solid"/>
            <a:round/>
            <a:headEnd type="none" w="sm" len="sm"/>
            <a:tailEnd type="none" w="sm" len="sm"/>
          </a:ln>
        </p:spPr>
      </p:pic>
      <p:pic>
        <p:nvPicPr>
          <p:cNvPr id="373" name="Google Shape;373;g7778645e5b_0_368"/>
          <p:cNvPicPr preferRelativeResize="0"/>
          <p:nvPr/>
        </p:nvPicPr>
        <p:blipFill rotWithShape="1">
          <a:blip r:embed="rId5">
            <a:alphaModFix/>
          </a:blip>
          <a:srcRect/>
          <a:stretch/>
        </p:blipFill>
        <p:spPr>
          <a:xfrm>
            <a:off x="5215900" y="1581000"/>
            <a:ext cx="2960027" cy="2863343"/>
          </a:xfrm>
          <a:prstGeom prst="rect">
            <a:avLst/>
          </a:prstGeom>
          <a:noFill/>
          <a:ln w="9525" cap="flat" cmpd="sng">
            <a:solidFill>
              <a:srgbClr val="000000"/>
            </a:solidFill>
            <a:prstDash val="solid"/>
            <a:round/>
            <a:headEnd type="none" w="sm" len="sm"/>
            <a:tailEnd type="none" w="sm" len="sm"/>
          </a:ln>
        </p:spPr>
      </p:pic>
      <p:pic>
        <p:nvPicPr>
          <p:cNvPr id="374" name="Google Shape;374;g7778645e5b_0_368"/>
          <p:cNvPicPr preferRelativeResize="0"/>
          <p:nvPr/>
        </p:nvPicPr>
        <p:blipFill rotWithShape="1">
          <a:blip r:embed="rId6">
            <a:alphaModFix/>
          </a:blip>
          <a:srcRect/>
          <a:stretch/>
        </p:blipFill>
        <p:spPr>
          <a:xfrm>
            <a:off x="770150" y="1295250"/>
            <a:ext cx="3810000" cy="2857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g7778645e5b_0_38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grpSp>
        <p:nvGrpSpPr>
          <p:cNvPr id="380" name="Google Shape;380;g7778645e5b_0_388"/>
          <p:cNvGrpSpPr/>
          <p:nvPr/>
        </p:nvGrpSpPr>
        <p:grpSpPr>
          <a:xfrm>
            <a:off x="8256079" y="339298"/>
            <a:ext cx="552449" cy="405054"/>
            <a:chOff x="4610450" y="3703750"/>
            <a:chExt cx="453050" cy="332175"/>
          </a:xfrm>
        </p:grpSpPr>
        <p:sp>
          <p:nvSpPr>
            <p:cNvPr id="381" name="Google Shape;381;g7778645e5b_0_38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g7778645e5b_0_38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3" name="Google Shape;383;g7778645e5b_0_388"/>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240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相關係數界在</a:t>
            </a:r>
            <a:r>
              <a:rPr lang="en" sz="1800" b="0" i="0" u="none" strike="noStrike" cap="none" dirty="0">
                <a:solidFill>
                  <a:srgbClr val="FFFFFF"/>
                </a:solidFill>
                <a:latin typeface="Arial"/>
                <a:ea typeface="Arial"/>
                <a:cs typeface="Arial"/>
                <a:sym typeface="Arial"/>
              </a:rPr>
              <a:t>0.3~0.7</a:t>
            </a:r>
            <a:r>
              <a:rPr lang="en" sz="1800" b="0" i="0" u="none" strike="noStrike" cap="none" dirty="0">
                <a:solidFill>
                  <a:srgbClr val="FFFFFF"/>
                </a:solidFill>
                <a:latin typeface="Times New Roman"/>
                <a:ea typeface="Times New Roman"/>
                <a:cs typeface="Times New Roman"/>
                <a:sym typeface="Times New Roman"/>
              </a:rPr>
              <a:t>的屬性，表示與房價具有</a:t>
            </a:r>
            <a:r>
              <a:rPr lang="en" sz="1800" b="0" i="0" u="none" strike="noStrike" cap="none" dirty="0">
                <a:solidFill>
                  <a:srgbClr val="FF9900"/>
                </a:solidFill>
                <a:latin typeface="Times New Roman"/>
                <a:ea typeface="Times New Roman"/>
                <a:cs typeface="Times New Roman"/>
                <a:sym typeface="Times New Roman"/>
              </a:rPr>
              <a:t>中</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p:txBody>
      </p:sp>
      <p:sp>
        <p:nvSpPr>
          <p:cNvPr id="384" name="Google Shape;384;g7778645e5b_0_388"/>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lvl="0">
              <a:lnSpc>
                <a:spcPct val="115000"/>
              </a:lnSpc>
              <a:spcBef>
                <a:spcPts val="2400"/>
              </a:spcBef>
              <a:buSzPts val="1600"/>
            </a:pPr>
            <a:r>
              <a:rPr lang="en" sz="1600" b="0" i="0" u="none" strike="noStrike" cap="none" dirty="0">
                <a:solidFill>
                  <a:srgbClr val="FF0000"/>
                </a:solidFill>
                <a:latin typeface="Times New Roman"/>
                <a:ea typeface="Times New Roman"/>
                <a:cs typeface="Times New Roman"/>
                <a:sym typeface="Times New Roman"/>
              </a:rPr>
              <a:t>最近的</a:t>
            </a:r>
            <a:r>
              <a:rPr lang="en" sz="1600" b="0" i="0" u="none" strike="noStrike" cap="none" dirty="0">
                <a:solidFill>
                  <a:srgbClr val="FF0000"/>
                </a:solidFill>
                <a:latin typeface="Arial"/>
                <a:ea typeface="Arial"/>
                <a:cs typeface="Arial"/>
                <a:sym typeface="Arial"/>
              </a:rPr>
              <a:t>15</a:t>
            </a:r>
            <a:r>
              <a:rPr lang="en" sz="1600" b="0" i="0" u="none" strike="noStrike" cap="none" dirty="0">
                <a:solidFill>
                  <a:srgbClr val="FF0000"/>
                </a:solidFill>
                <a:latin typeface="Times New Roman"/>
                <a:ea typeface="Times New Roman"/>
                <a:cs typeface="Times New Roman"/>
                <a:sym typeface="Times New Roman"/>
              </a:rPr>
              <a:t>個鄰居的室內居住空間</a:t>
            </a:r>
            <a:r>
              <a:rPr lang="en" sz="1600" b="0" i="0" u="none" strike="noStrike" cap="none" dirty="0">
                <a:solidFill>
                  <a:srgbClr val="FFFFFF"/>
                </a:solidFill>
                <a:latin typeface="Times New Roman"/>
                <a:ea typeface="Times New Roman"/>
                <a:cs typeface="Times New Roman"/>
                <a:sym typeface="Times New Roman"/>
              </a:rPr>
              <a:t>有中度相關性，推論依據為同樣地段的房子，房屋大小也會近似，代表同一性質的人會住在此區塊，附近鄰居居住空間通常為一致，不會有大</a:t>
            </a:r>
            <a:r>
              <a:rPr lang="zh-TW" altLang="en-US" sz="1600" b="0" i="0" u="none" strike="noStrike" cap="none" dirty="0">
                <a:solidFill>
                  <a:srgbClr val="FFFFFF"/>
                </a:solidFill>
                <a:latin typeface="Times New Roman"/>
                <a:ea typeface="Times New Roman"/>
                <a:cs typeface="Times New Roman"/>
                <a:sym typeface="Times New Roman"/>
              </a:rPr>
              <a:t>豪</a:t>
            </a:r>
            <a:r>
              <a:rPr lang="en" sz="1600" b="0" i="0" u="none" strike="noStrike" cap="none" dirty="0">
                <a:solidFill>
                  <a:srgbClr val="FFFFFF"/>
                </a:solidFill>
                <a:latin typeface="Times New Roman"/>
                <a:ea typeface="Times New Roman"/>
                <a:cs typeface="Times New Roman"/>
                <a:sym typeface="Times New Roman"/>
              </a:rPr>
              <a:t>宅和小坪數混搭的比例出現，這顯得建商沒有做好社區與環境</a:t>
            </a:r>
            <a:r>
              <a:rPr lang="en" altLang="zh-TW" sz="1600" dirty="0">
                <a:solidFill>
                  <a:srgbClr val="FFFFFF"/>
                </a:solidFill>
                <a:latin typeface="Times New Roman"/>
                <a:ea typeface="Times New Roman"/>
                <a:cs typeface="Times New Roman"/>
                <a:sym typeface="Times New Roman"/>
              </a:rPr>
              <a:t>評估</a:t>
            </a:r>
            <a:r>
              <a:rPr lang="en" sz="1600" b="0" i="0" u="none" strike="noStrike" cap="none" dirty="0">
                <a:solidFill>
                  <a:srgbClr val="FFFFFF"/>
                </a:solidFill>
                <a:latin typeface="Times New Roman"/>
                <a:ea typeface="Times New Roman"/>
                <a:cs typeface="Times New Roman"/>
                <a:sym typeface="Times New Roman"/>
              </a:rPr>
              <a:t>。</a:t>
            </a:r>
            <a:endParaRPr sz="16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2900"/>
              <a:buFont typeface="Arial"/>
              <a:buNone/>
            </a:pPr>
            <a:endParaRPr sz="2900" b="0" i="0" u="none" strike="noStrike" cap="none" dirty="0">
              <a:solidFill>
                <a:srgbClr val="FF0000"/>
              </a:solidFill>
              <a:latin typeface="Times New Roman"/>
              <a:ea typeface="Times New Roman"/>
              <a:cs typeface="Times New Roman"/>
              <a:sym typeface="Times New Roman"/>
            </a:endParaRPr>
          </a:p>
        </p:txBody>
      </p:sp>
      <p:pic>
        <p:nvPicPr>
          <p:cNvPr id="385" name="Google Shape;385;g7778645e5b_0_388"/>
          <p:cNvPicPr preferRelativeResize="0"/>
          <p:nvPr/>
        </p:nvPicPr>
        <p:blipFill rotWithShape="1">
          <a:blip r:embed="rId4">
            <a:alphaModFix/>
          </a:blip>
          <a:srcRect/>
          <a:stretch/>
        </p:blipFill>
        <p:spPr>
          <a:xfrm>
            <a:off x="5698812" y="1215701"/>
            <a:ext cx="2051989" cy="259200"/>
          </a:xfrm>
          <a:prstGeom prst="rect">
            <a:avLst/>
          </a:prstGeom>
          <a:noFill/>
          <a:ln w="9525" cap="flat" cmpd="sng">
            <a:solidFill>
              <a:srgbClr val="000000"/>
            </a:solidFill>
            <a:prstDash val="solid"/>
            <a:round/>
            <a:headEnd type="none" w="sm" len="sm"/>
            <a:tailEnd type="none" w="sm" len="sm"/>
          </a:ln>
        </p:spPr>
      </p:pic>
      <p:pic>
        <p:nvPicPr>
          <p:cNvPr id="386" name="Google Shape;386;g7778645e5b_0_388"/>
          <p:cNvPicPr preferRelativeResize="0"/>
          <p:nvPr/>
        </p:nvPicPr>
        <p:blipFill rotWithShape="1">
          <a:blip r:embed="rId5">
            <a:alphaModFix/>
          </a:blip>
          <a:srcRect/>
          <a:stretch/>
        </p:blipFill>
        <p:spPr>
          <a:xfrm>
            <a:off x="666450" y="1219138"/>
            <a:ext cx="3775700" cy="252314"/>
          </a:xfrm>
          <a:prstGeom prst="rect">
            <a:avLst/>
          </a:prstGeom>
          <a:noFill/>
          <a:ln w="9525" cap="flat" cmpd="sng">
            <a:solidFill>
              <a:srgbClr val="000000"/>
            </a:solidFill>
            <a:prstDash val="solid"/>
            <a:round/>
            <a:headEnd type="none" w="sm" len="sm"/>
            <a:tailEnd type="none" w="sm" len="sm"/>
          </a:ln>
        </p:spPr>
      </p:pic>
      <p:pic>
        <p:nvPicPr>
          <p:cNvPr id="387" name="Google Shape;387;g7778645e5b_0_388"/>
          <p:cNvPicPr preferRelativeResize="0"/>
          <p:nvPr/>
        </p:nvPicPr>
        <p:blipFill rotWithShape="1">
          <a:blip r:embed="rId6">
            <a:alphaModFix/>
          </a:blip>
          <a:srcRect/>
          <a:stretch/>
        </p:blipFill>
        <p:spPr>
          <a:xfrm>
            <a:off x="5215900" y="1627301"/>
            <a:ext cx="2960028" cy="305602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g7778645e5b_0_40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grpSp>
        <p:nvGrpSpPr>
          <p:cNvPr id="393" name="Google Shape;393;g7778645e5b_0_404"/>
          <p:cNvGrpSpPr/>
          <p:nvPr/>
        </p:nvGrpSpPr>
        <p:grpSpPr>
          <a:xfrm>
            <a:off x="8256079" y="339298"/>
            <a:ext cx="552449" cy="405054"/>
            <a:chOff x="4610450" y="3703750"/>
            <a:chExt cx="453050" cy="332175"/>
          </a:xfrm>
        </p:grpSpPr>
        <p:sp>
          <p:nvSpPr>
            <p:cNvPr id="394" name="Google Shape;394;g7778645e5b_0_404"/>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g7778645e5b_0_404"/>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6" name="Google Shape;396;g7778645e5b_0_404"/>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240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相關係數界在</a:t>
            </a:r>
            <a:r>
              <a:rPr lang="en" sz="1800" b="0" i="0" u="none" strike="noStrike" cap="none" dirty="0">
                <a:solidFill>
                  <a:srgbClr val="FFFFFF"/>
                </a:solidFill>
                <a:latin typeface="Arial"/>
                <a:ea typeface="Arial"/>
                <a:cs typeface="Arial"/>
                <a:sym typeface="Arial"/>
              </a:rPr>
              <a:t>0.3~0.7</a:t>
            </a:r>
            <a:r>
              <a:rPr lang="en" sz="1800" b="0" i="0" u="none" strike="noStrike" cap="none" dirty="0">
                <a:solidFill>
                  <a:srgbClr val="FFFFFF"/>
                </a:solidFill>
                <a:latin typeface="Times New Roman"/>
                <a:ea typeface="Times New Roman"/>
                <a:cs typeface="Times New Roman"/>
                <a:sym typeface="Times New Roman"/>
              </a:rPr>
              <a:t>的屬性，表示與房價具有</a:t>
            </a:r>
            <a:r>
              <a:rPr lang="en" sz="1800" b="0" i="0" u="none" strike="noStrike" cap="none" dirty="0">
                <a:solidFill>
                  <a:srgbClr val="FF9900"/>
                </a:solidFill>
                <a:latin typeface="Times New Roman"/>
                <a:ea typeface="Times New Roman"/>
                <a:cs typeface="Times New Roman"/>
                <a:sym typeface="Times New Roman"/>
              </a:rPr>
              <a:t>中</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p:txBody>
      </p:sp>
      <p:sp>
        <p:nvSpPr>
          <p:cNvPr id="397" name="Google Shape;397;g7778645e5b_0_404"/>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0"/>
              </a:spcAft>
              <a:buClr>
                <a:srgbClr val="000000"/>
              </a:buClr>
              <a:buSzPts val="1800"/>
              <a:buFont typeface="Arial"/>
              <a:buNone/>
            </a:pPr>
            <a:r>
              <a:rPr lang="en" sz="1800" b="0" i="0" u="none" strike="noStrike" cap="none" dirty="0">
                <a:solidFill>
                  <a:srgbClr val="FF0000"/>
                </a:solidFill>
                <a:latin typeface="Times New Roman"/>
                <a:ea typeface="Times New Roman"/>
                <a:cs typeface="Times New Roman"/>
                <a:sym typeface="Times New Roman"/>
              </a:rPr>
              <a:t>低於地面的內部房屋空間</a:t>
            </a:r>
            <a:r>
              <a:rPr lang="en" sz="1800" b="0" i="0" u="none" strike="noStrike" cap="none" dirty="0">
                <a:solidFill>
                  <a:srgbClr val="FFFFFF"/>
                </a:solidFill>
                <a:latin typeface="Arial"/>
                <a:ea typeface="Arial"/>
                <a:cs typeface="Arial"/>
                <a:sym typeface="Arial"/>
              </a:rPr>
              <a:t>(</a:t>
            </a:r>
            <a:r>
              <a:rPr lang="en" sz="1800" b="0" i="0" u="none" strike="noStrike" cap="none" dirty="0">
                <a:solidFill>
                  <a:srgbClr val="FFFFFF"/>
                </a:solidFill>
                <a:latin typeface="Times New Roman"/>
                <a:ea typeface="Times New Roman"/>
                <a:cs typeface="Times New Roman"/>
                <a:sym typeface="Times New Roman"/>
              </a:rPr>
              <a:t>平方英尺</a:t>
            </a:r>
            <a:r>
              <a:rPr lang="en" sz="1800" b="0" i="0" u="none" strike="noStrike" cap="none" dirty="0">
                <a:solidFill>
                  <a:srgbClr val="FFFFFF"/>
                </a:solidFill>
                <a:latin typeface="Arial"/>
                <a:ea typeface="Arial"/>
                <a:cs typeface="Arial"/>
                <a:sym typeface="Arial"/>
              </a:rPr>
              <a:t>) </a:t>
            </a:r>
            <a:r>
              <a:rPr lang="en" sz="1800" b="0" i="0" u="none" strike="noStrike" cap="none" dirty="0">
                <a:solidFill>
                  <a:srgbClr val="FFFFFF"/>
                </a:solidFill>
                <a:latin typeface="Times New Roman"/>
                <a:ea typeface="Times New Roman"/>
                <a:cs typeface="Times New Roman"/>
                <a:sym typeface="Times New Roman"/>
              </a:rPr>
              <a:t>有</a:t>
            </a:r>
            <a:r>
              <a:rPr lang="en" sz="1800" b="0" i="0" u="none" strike="noStrike" cap="none" dirty="0">
                <a:solidFill>
                  <a:srgbClr val="FF0000"/>
                </a:solidFill>
                <a:latin typeface="Times New Roman"/>
                <a:ea typeface="Times New Roman"/>
                <a:cs typeface="Times New Roman"/>
                <a:sym typeface="Times New Roman"/>
              </a:rPr>
              <a:t>中度相關性</a:t>
            </a:r>
            <a:r>
              <a:rPr lang="en" sz="1800" b="0" i="0" u="none" strike="noStrike" cap="none" dirty="0">
                <a:solidFill>
                  <a:srgbClr val="000000"/>
                </a:solidFill>
                <a:latin typeface="Times New Roman"/>
                <a:ea typeface="Times New Roman"/>
                <a:cs typeface="Times New Roman"/>
                <a:sym typeface="Times New Roman"/>
              </a:rPr>
              <a:t>。</a:t>
            </a: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15000"/>
              </a:lnSpc>
              <a:spcBef>
                <a:spcPts val="24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地下室也具有一定的</a:t>
            </a:r>
            <a:r>
              <a:rPr lang="zh-TW" altLang="en-US" sz="1800" b="0" i="0" u="none" strike="noStrike" cap="none" dirty="0">
                <a:solidFill>
                  <a:srgbClr val="FFFFFF"/>
                </a:solidFill>
                <a:latin typeface="Times New Roman"/>
                <a:ea typeface="Times New Roman"/>
                <a:cs typeface="Times New Roman"/>
                <a:sym typeface="Times New Roman"/>
              </a:rPr>
              <a:t>影</a:t>
            </a:r>
            <a:r>
              <a:rPr lang="en" sz="1800" b="0" i="0" u="none" strike="noStrike" cap="none" dirty="0">
                <a:solidFill>
                  <a:srgbClr val="FFFFFF"/>
                </a:solidFill>
                <a:latin typeface="Times New Roman"/>
                <a:ea typeface="Times New Roman"/>
                <a:cs typeface="Times New Roman"/>
                <a:sym typeface="Times New Roman"/>
              </a:rPr>
              <a:t>響</a:t>
            </a:r>
            <a:r>
              <a:rPr lang="en" sz="1800" dirty="0">
                <a:solidFill>
                  <a:srgbClr val="FFFFFF"/>
                </a:solidFill>
                <a:latin typeface="Times New Roman"/>
                <a:ea typeface="Times New Roman"/>
                <a:cs typeface="Times New Roman"/>
                <a:sym typeface="Times New Roman"/>
              </a:rPr>
              <a:t>力，</a:t>
            </a:r>
            <a:r>
              <a:rPr lang="zh-TW" altLang="en-US" sz="1800" dirty="0">
                <a:solidFill>
                  <a:srgbClr val="FFFFFF"/>
                </a:solidFill>
                <a:latin typeface="Times New Roman"/>
                <a:ea typeface="Times New Roman"/>
                <a:cs typeface="Times New Roman"/>
                <a:sym typeface="Times New Roman"/>
              </a:rPr>
              <a:t>影</a:t>
            </a:r>
            <a:r>
              <a:rPr lang="en" sz="1800" dirty="0">
                <a:solidFill>
                  <a:srgbClr val="FFFFFF"/>
                </a:solidFill>
                <a:latin typeface="Times New Roman"/>
                <a:ea typeface="Times New Roman"/>
                <a:cs typeface="Times New Roman"/>
                <a:sym typeface="Times New Roman"/>
              </a:rPr>
              <a:t>響</a:t>
            </a:r>
            <a:r>
              <a:rPr lang="en" sz="1800" b="0" i="0" u="none" strike="noStrike" cap="none" dirty="0">
                <a:solidFill>
                  <a:srgbClr val="FFFFFF"/>
                </a:solidFill>
                <a:latin typeface="Times New Roman"/>
                <a:ea typeface="Times New Roman"/>
                <a:cs typeface="Times New Roman"/>
                <a:sym typeface="Times New Roman"/>
              </a:rPr>
              <a:t>客戶的購買意願</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1800"/>
              <a:buFont typeface="Arial"/>
              <a:buNone/>
            </a:pPr>
            <a:endParaRPr sz="1800" b="0" i="0" u="none" strike="noStrike" cap="none" dirty="0">
              <a:solidFill>
                <a:srgbClr val="FF0000"/>
              </a:solidFill>
              <a:latin typeface="Times New Roman"/>
              <a:ea typeface="Times New Roman"/>
              <a:cs typeface="Times New Roman"/>
              <a:sym typeface="Times New Roman"/>
            </a:endParaRPr>
          </a:p>
        </p:txBody>
      </p:sp>
      <p:pic>
        <p:nvPicPr>
          <p:cNvPr id="398" name="Google Shape;398;g7778645e5b_0_404"/>
          <p:cNvPicPr preferRelativeResize="0"/>
          <p:nvPr/>
        </p:nvPicPr>
        <p:blipFill rotWithShape="1">
          <a:blip r:embed="rId4">
            <a:alphaModFix/>
          </a:blip>
          <a:srcRect/>
          <a:stretch/>
        </p:blipFill>
        <p:spPr>
          <a:xfrm>
            <a:off x="5792800" y="1170708"/>
            <a:ext cx="2062203" cy="252300"/>
          </a:xfrm>
          <a:prstGeom prst="rect">
            <a:avLst/>
          </a:prstGeom>
          <a:noFill/>
          <a:ln>
            <a:noFill/>
          </a:ln>
        </p:spPr>
      </p:pic>
      <p:pic>
        <p:nvPicPr>
          <p:cNvPr id="399" name="Google Shape;399;g7778645e5b_0_404"/>
          <p:cNvPicPr preferRelativeResize="0"/>
          <p:nvPr/>
        </p:nvPicPr>
        <p:blipFill rotWithShape="1">
          <a:blip r:embed="rId5">
            <a:alphaModFix/>
          </a:blip>
          <a:srcRect/>
          <a:stretch/>
        </p:blipFill>
        <p:spPr>
          <a:xfrm>
            <a:off x="5215900" y="1575408"/>
            <a:ext cx="2960028" cy="2976894"/>
          </a:xfrm>
          <a:prstGeom prst="rect">
            <a:avLst/>
          </a:prstGeom>
          <a:noFill/>
          <a:ln>
            <a:noFill/>
          </a:ln>
        </p:spPr>
      </p:pic>
      <p:pic>
        <p:nvPicPr>
          <p:cNvPr id="400" name="Google Shape;400;g7778645e5b_0_404"/>
          <p:cNvPicPr preferRelativeResize="0"/>
          <p:nvPr/>
        </p:nvPicPr>
        <p:blipFill rotWithShape="1">
          <a:blip r:embed="rId6">
            <a:alphaModFix/>
          </a:blip>
          <a:srcRect/>
          <a:stretch/>
        </p:blipFill>
        <p:spPr>
          <a:xfrm>
            <a:off x="622425" y="1192013"/>
            <a:ext cx="4383708" cy="25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g7778645e5b_0_439"/>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33</a:t>
            </a:fld>
            <a:endParaRPr/>
          </a:p>
        </p:txBody>
      </p:sp>
      <p:grpSp>
        <p:nvGrpSpPr>
          <p:cNvPr id="406" name="Google Shape;406;g7778645e5b_0_439"/>
          <p:cNvGrpSpPr/>
          <p:nvPr/>
        </p:nvGrpSpPr>
        <p:grpSpPr>
          <a:xfrm>
            <a:off x="8256079" y="339298"/>
            <a:ext cx="552449" cy="405054"/>
            <a:chOff x="4610450" y="3703750"/>
            <a:chExt cx="453050" cy="332175"/>
          </a:xfrm>
        </p:grpSpPr>
        <p:sp>
          <p:nvSpPr>
            <p:cNvPr id="407" name="Google Shape;407;g7778645e5b_0_4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7778645e5b_0_4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 name="Google Shape;409;g7778645e5b_0_439"/>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240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相關係數界在</a:t>
            </a:r>
            <a:r>
              <a:rPr lang="en" sz="1800" b="0" i="0" u="none" strike="noStrike" cap="none" dirty="0">
                <a:solidFill>
                  <a:srgbClr val="FFFFFF"/>
                </a:solidFill>
                <a:latin typeface="Arial"/>
                <a:ea typeface="Arial"/>
                <a:cs typeface="Arial"/>
                <a:sym typeface="Arial"/>
              </a:rPr>
              <a:t>0.3~0.7</a:t>
            </a:r>
            <a:r>
              <a:rPr lang="en" sz="1800" b="0" i="0" u="none" strike="noStrike" cap="none" dirty="0">
                <a:solidFill>
                  <a:srgbClr val="FFFFFF"/>
                </a:solidFill>
                <a:latin typeface="Times New Roman"/>
                <a:ea typeface="Times New Roman"/>
                <a:cs typeface="Times New Roman"/>
                <a:sym typeface="Times New Roman"/>
              </a:rPr>
              <a:t>的屬性，表示與房價具有</a:t>
            </a:r>
            <a:r>
              <a:rPr lang="en" sz="1800" b="0" i="0" u="none" strike="noStrike" cap="none" dirty="0">
                <a:solidFill>
                  <a:srgbClr val="FF9900"/>
                </a:solidFill>
                <a:latin typeface="Times New Roman"/>
                <a:ea typeface="Times New Roman"/>
                <a:cs typeface="Times New Roman"/>
                <a:sym typeface="Times New Roman"/>
              </a:rPr>
              <a:t>中</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p:txBody>
      </p:sp>
      <p:sp>
        <p:nvSpPr>
          <p:cNvPr id="410" name="Google Shape;410;g7778645e5b_0_439"/>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0"/>
              </a:spcAft>
              <a:buClr>
                <a:srgbClr val="000000"/>
              </a:buClr>
              <a:buSzPts val="1800"/>
              <a:buFont typeface="Arial"/>
              <a:buNone/>
            </a:pPr>
            <a:r>
              <a:rPr lang="en" sz="1800" b="0" i="0" u="none" strike="noStrike" cap="none" dirty="0">
                <a:solidFill>
                  <a:srgbClr val="FF0000"/>
                </a:solidFill>
                <a:latin typeface="Times New Roman"/>
                <a:ea typeface="Times New Roman"/>
                <a:cs typeface="Times New Roman"/>
                <a:sym typeface="Times New Roman"/>
              </a:rPr>
              <a:t>緯度</a:t>
            </a:r>
            <a:r>
              <a:rPr lang="en" sz="1800" b="0" i="0" u="none" strike="noStrike" cap="none" dirty="0">
                <a:solidFill>
                  <a:srgbClr val="FFFFFF"/>
                </a:solidFill>
                <a:latin typeface="Times New Roman"/>
                <a:ea typeface="Times New Roman"/>
                <a:cs typeface="Times New Roman"/>
                <a:sym typeface="Times New Roman"/>
              </a:rPr>
              <a:t>比較特別，與地下室有著差不多的</a:t>
            </a:r>
            <a:r>
              <a:rPr lang="zh-TW" altLang="en-US" sz="1800" b="0" i="0" u="none" strike="noStrike" cap="none" dirty="0">
                <a:solidFill>
                  <a:srgbClr val="FFFFFF"/>
                </a:solidFill>
                <a:latin typeface="Times New Roman"/>
                <a:ea typeface="Times New Roman"/>
                <a:cs typeface="Times New Roman"/>
                <a:sym typeface="Times New Roman"/>
              </a:rPr>
              <a:t>影</a:t>
            </a:r>
            <a:r>
              <a:rPr lang="en" sz="1800" b="0" i="0" u="none" strike="noStrike" cap="none" dirty="0">
                <a:solidFill>
                  <a:srgbClr val="FFFFFF"/>
                </a:solidFill>
                <a:latin typeface="Times New Roman"/>
                <a:ea typeface="Times New Roman"/>
                <a:cs typeface="Times New Roman"/>
                <a:sym typeface="Times New Roman"/>
              </a:rPr>
              <a:t>響力，都為</a:t>
            </a:r>
            <a:r>
              <a:rPr lang="en" sz="1800" b="0" i="0" u="none" strike="noStrike" cap="none" dirty="0">
                <a:solidFill>
                  <a:srgbClr val="FF0000"/>
                </a:solidFill>
                <a:latin typeface="Times New Roman"/>
                <a:ea typeface="Times New Roman"/>
                <a:cs typeface="Times New Roman"/>
                <a:sym typeface="Times New Roman"/>
              </a:rPr>
              <a:t>中度相關</a:t>
            </a:r>
            <a:r>
              <a:rPr lang="zh-TW" altLang="en-US" sz="1800" b="0" i="0" u="none" strike="noStrike" cap="none" dirty="0">
                <a:solidFill>
                  <a:srgbClr val="FF0000"/>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。但緯度具有區間性，不會至太高，本次結果範圍是落在</a:t>
            </a:r>
            <a:r>
              <a:rPr lang="en" sz="1800" b="0" i="0" u="none" strike="noStrike" cap="none" dirty="0">
                <a:solidFill>
                  <a:srgbClr val="FFFFFF"/>
                </a:solidFill>
                <a:latin typeface="Calibri"/>
                <a:ea typeface="Calibri"/>
                <a:cs typeface="Calibri"/>
                <a:sym typeface="Calibri"/>
              </a:rPr>
              <a:t>47.2~47.8</a:t>
            </a:r>
            <a:r>
              <a:rPr lang="en" sz="1800" b="0" i="0" u="none" strike="noStrike" cap="none" dirty="0">
                <a:solidFill>
                  <a:srgbClr val="FFFFFF"/>
                </a:solidFill>
                <a:latin typeface="Times New Roman"/>
                <a:ea typeface="Times New Roman"/>
                <a:cs typeface="Times New Roman"/>
                <a:sym typeface="Times New Roman"/>
              </a:rPr>
              <a:t>，但經度又顯示很低的相關結果，可能為巧合或是有待查明。</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1800"/>
              <a:buFont typeface="Arial"/>
              <a:buNone/>
            </a:pPr>
            <a:endParaRPr sz="1800" b="0" i="0" u="none" strike="noStrike" cap="none" dirty="0">
              <a:solidFill>
                <a:srgbClr val="FF0000"/>
              </a:solidFill>
              <a:latin typeface="Times New Roman"/>
              <a:ea typeface="Times New Roman"/>
              <a:cs typeface="Times New Roman"/>
              <a:sym typeface="Times New Roman"/>
            </a:endParaRPr>
          </a:p>
        </p:txBody>
      </p:sp>
      <p:pic>
        <p:nvPicPr>
          <p:cNvPr id="411" name="Google Shape;411;g7778645e5b_0_439"/>
          <p:cNvPicPr preferRelativeResize="0"/>
          <p:nvPr/>
        </p:nvPicPr>
        <p:blipFill rotWithShape="1">
          <a:blip r:embed="rId4">
            <a:alphaModFix/>
          </a:blip>
          <a:srcRect/>
          <a:stretch/>
        </p:blipFill>
        <p:spPr>
          <a:xfrm>
            <a:off x="5215900" y="1575408"/>
            <a:ext cx="2960027" cy="2960027"/>
          </a:xfrm>
          <a:prstGeom prst="rect">
            <a:avLst/>
          </a:prstGeom>
          <a:noFill/>
          <a:ln w="9525" cap="flat" cmpd="sng">
            <a:solidFill>
              <a:srgbClr val="000000"/>
            </a:solidFill>
            <a:prstDash val="solid"/>
            <a:round/>
            <a:headEnd type="none" w="sm" len="sm"/>
            <a:tailEnd type="none" w="sm" len="sm"/>
          </a:ln>
        </p:spPr>
      </p:pic>
      <p:pic>
        <p:nvPicPr>
          <p:cNvPr id="412" name="Google Shape;412;g7778645e5b_0_439"/>
          <p:cNvPicPr preferRelativeResize="0"/>
          <p:nvPr/>
        </p:nvPicPr>
        <p:blipFill rotWithShape="1">
          <a:blip r:embed="rId5">
            <a:alphaModFix/>
          </a:blip>
          <a:srcRect/>
          <a:stretch/>
        </p:blipFill>
        <p:spPr>
          <a:xfrm>
            <a:off x="5731925" y="1211726"/>
            <a:ext cx="2102399" cy="212900"/>
          </a:xfrm>
          <a:prstGeom prst="rect">
            <a:avLst/>
          </a:prstGeom>
          <a:noFill/>
          <a:ln w="9525" cap="flat" cmpd="sng">
            <a:solidFill>
              <a:srgbClr val="000000"/>
            </a:solidFill>
            <a:prstDash val="solid"/>
            <a:round/>
            <a:headEnd type="none" w="sm" len="sm"/>
            <a:tailEnd type="none" w="sm" len="sm"/>
          </a:ln>
        </p:spPr>
      </p:pic>
      <p:pic>
        <p:nvPicPr>
          <p:cNvPr id="413" name="Google Shape;413;g7778645e5b_0_439"/>
          <p:cNvPicPr preferRelativeResize="0"/>
          <p:nvPr/>
        </p:nvPicPr>
        <p:blipFill rotWithShape="1">
          <a:blip r:embed="rId6">
            <a:alphaModFix/>
          </a:blip>
          <a:srcRect/>
          <a:stretch/>
        </p:blipFill>
        <p:spPr>
          <a:xfrm>
            <a:off x="931300" y="1406025"/>
            <a:ext cx="3473295" cy="2592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g7778645e5b_0_42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34</a:t>
            </a:fld>
            <a:endParaRPr/>
          </a:p>
        </p:txBody>
      </p:sp>
      <p:grpSp>
        <p:nvGrpSpPr>
          <p:cNvPr id="419" name="Google Shape;419;g7778645e5b_0_424"/>
          <p:cNvGrpSpPr/>
          <p:nvPr/>
        </p:nvGrpSpPr>
        <p:grpSpPr>
          <a:xfrm>
            <a:off x="8256079" y="339298"/>
            <a:ext cx="552449" cy="405054"/>
            <a:chOff x="4610450" y="3703750"/>
            <a:chExt cx="453050" cy="332175"/>
          </a:xfrm>
        </p:grpSpPr>
        <p:sp>
          <p:nvSpPr>
            <p:cNvPr id="420" name="Google Shape;420;g7778645e5b_0_424"/>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7778645e5b_0_424"/>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 name="Google Shape;422;g7778645e5b_0_424"/>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相關係數在</a:t>
            </a:r>
            <a:r>
              <a:rPr lang="en" sz="1800" b="0" i="0" u="none" strike="noStrike" cap="none" dirty="0">
                <a:solidFill>
                  <a:srgbClr val="FFFFFF"/>
                </a:solidFill>
                <a:latin typeface="Arial"/>
                <a:ea typeface="Arial"/>
                <a:cs typeface="Arial"/>
                <a:sym typeface="Arial"/>
              </a:rPr>
              <a:t>0.3</a:t>
            </a:r>
            <a:r>
              <a:rPr lang="en" sz="1800" b="0" i="0" u="none" strike="noStrike" cap="none" dirty="0">
                <a:solidFill>
                  <a:srgbClr val="FFFFFF"/>
                </a:solidFill>
                <a:latin typeface="Times New Roman"/>
                <a:ea typeface="Times New Roman"/>
                <a:cs typeface="Times New Roman"/>
                <a:sym typeface="Times New Roman"/>
              </a:rPr>
              <a:t>以下的屬性，表示與房價具有</a:t>
            </a:r>
            <a:r>
              <a:rPr lang="en" sz="1800" b="0" i="0" u="none" strike="noStrike" cap="none" dirty="0">
                <a:solidFill>
                  <a:srgbClr val="00FF00"/>
                </a:solidFill>
                <a:latin typeface="Times New Roman"/>
                <a:ea typeface="Times New Roman"/>
                <a:cs typeface="Times New Roman"/>
                <a:sym typeface="Times New Roman"/>
              </a:rPr>
              <a:t>低</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dirty="0">
              <a:solidFill>
                <a:srgbClr val="FFFFFF"/>
              </a:solidFill>
              <a:latin typeface="Times New Roman"/>
              <a:ea typeface="Times New Roman"/>
              <a:cs typeface="Times New Roman"/>
              <a:sym typeface="Times New Roman"/>
            </a:endParaRPr>
          </a:p>
        </p:txBody>
      </p:sp>
      <p:sp>
        <p:nvSpPr>
          <p:cNvPr id="423" name="Google Shape;423;g7778645e5b_0_424"/>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0000"/>
                </a:solidFill>
                <a:latin typeface="Times New Roman"/>
                <a:ea typeface="Times New Roman"/>
                <a:cs typeface="Times New Roman"/>
                <a:sym typeface="Times New Roman"/>
              </a:rPr>
              <a:t>經度</a:t>
            </a:r>
            <a:r>
              <a:rPr lang="en" sz="1800" b="0" i="0" u="none" strike="noStrike" cap="none" dirty="0">
                <a:solidFill>
                  <a:srgbClr val="FFFFFF"/>
                </a:solidFill>
                <a:latin typeface="Times New Roman"/>
                <a:ea typeface="Times New Roman"/>
                <a:cs typeface="Times New Roman"/>
                <a:sym typeface="Times New Roman"/>
              </a:rPr>
              <a:t>相關係數顯示近乎為</a:t>
            </a:r>
            <a:r>
              <a:rPr lang="en" sz="1800" b="0" i="0" u="none" strike="noStrike" cap="none" dirty="0">
                <a:solidFill>
                  <a:srgbClr val="FFFFFF"/>
                </a:solidFill>
                <a:latin typeface="Arial"/>
                <a:ea typeface="Arial"/>
                <a:cs typeface="Arial"/>
                <a:sym typeface="Arial"/>
              </a:rPr>
              <a:t>0</a:t>
            </a:r>
            <a:r>
              <a:rPr lang="en" sz="1800" b="0" i="0" u="none" strike="noStrike" cap="none" dirty="0">
                <a:solidFill>
                  <a:srgbClr val="FFFFFF"/>
                </a:solidFill>
                <a:latin typeface="Times New Roman"/>
                <a:ea typeface="Times New Roman"/>
                <a:cs typeface="Times New Roman"/>
                <a:sym typeface="Times New Roman"/>
              </a:rPr>
              <a:t>，表示與房價</a:t>
            </a:r>
            <a:r>
              <a:rPr lang="en" sz="1800" b="0" i="0" u="none" strike="noStrike" cap="none" dirty="0">
                <a:solidFill>
                  <a:srgbClr val="FF0000"/>
                </a:solidFill>
                <a:latin typeface="Times New Roman"/>
                <a:ea typeface="Times New Roman"/>
                <a:cs typeface="Times New Roman"/>
                <a:sym typeface="Times New Roman"/>
              </a:rPr>
              <a:t>沒有任何關係</a:t>
            </a:r>
            <a:r>
              <a:rPr lang="en" sz="1800" b="0" i="0" u="none" strike="noStrike" cap="none" dirty="0">
                <a:solidFill>
                  <a:srgbClr val="FFFFFF"/>
                </a:solidFill>
                <a:latin typeface="Times New Roman"/>
                <a:ea typeface="Times New Roman"/>
                <a:cs typeface="Times New Roman"/>
                <a:sym typeface="Times New Roman"/>
              </a:rPr>
              <a:t>。從圖中也可以看到點散佈的趨勢區間與線並沒有明顯關係。</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p:txBody>
      </p:sp>
      <p:pic>
        <p:nvPicPr>
          <p:cNvPr id="424" name="Google Shape;424;g7778645e5b_0_424"/>
          <p:cNvPicPr preferRelativeResize="0"/>
          <p:nvPr/>
        </p:nvPicPr>
        <p:blipFill rotWithShape="1">
          <a:blip r:embed="rId4">
            <a:alphaModFix/>
          </a:blip>
          <a:srcRect/>
          <a:stretch/>
        </p:blipFill>
        <p:spPr>
          <a:xfrm>
            <a:off x="5671950" y="1211729"/>
            <a:ext cx="1907233" cy="212900"/>
          </a:xfrm>
          <a:prstGeom prst="rect">
            <a:avLst/>
          </a:prstGeom>
          <a:noFill/>
          <a:ln w="9525" cap="flat" cmpd="sng">
            <a:solidFill>
              <a:srgbClr val="000000"/>
            </a:solidFill>
            <a:prstDash val="solid"/>
            <a:round/>
            <a:headEnd type="none" w="sm" len="sm"/>
            <a:tailEnd type="none" w="sm" len="sm"/>
          </a:ln>
        </p:spPr>
      </p:pic>
      <p:pic>
        <p:nvPicPr>
          <p:cNvPr id="425" name="Google Shape;425;g7778645e5b_0_424"/>
          <p:cNvPicPr preferRelativeResize="0"/>
          <p:nvPr/>
        </p:nvPicPr>
        <p:blipFill rotWithShape="1">
          <a:blip r:embed="rId5">
            <a:alphaModFix/>
          </a:blip>
          <a:srcRect/>
          <a:stretch/>
        </p:blipFill>
        <p:spPr>
          <a:xfrm>
            <a:off x="5215900" y="1577029"/>
            <a:ext cx="2960028" cy="2934728"/>
          </a:xfrm>
          <a:prstGeom prst="rect">
            <a:avLst/>
          </a:prstGeom>
          <a:noFill/>
          <a:ln w="9525" cap="flat" cmpd="sng">
            <a:solidFill>
              <a:srgbClr val="000000"/>
            </a:solidFill>
            <a:prstDash val="solid"/>
            <a:round/>
            <a:headEnd type="none" w="sm" len="sm"/>
            <a:tailEnd type="none" w="sm" len="sm"/>
          </a:ln>
        </p:spPr>
      </p:pic>
      <p:pic>
        <p:nvPicPr>
          <p:cNvPr id="426" name="Google Shape;426;g7778645e5b_0_424"/>
          <p:cNvPicPr preferRelativeResize="0"/>
          <p:nvPr/>
        </p:nvPicPr>
        <p:blipFill rotWithShape="1">
          <a:blip r:embed="rId6">
            <a:alphaModFix/>
          </a:blip>
          <a:srcRect/>
          <a:stretch/>
        </p:blipFill>
        <p:spPr>
          <a:xfrm>
            <a:off x="756725" y="1344400"/>
            <a:ext cx="3619300" cy="2129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g7778645e5b_0_47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35</a:t>
            </a:fld>
            <a:endParaRPr/>
          </a:p>
        </p:txBody>
      </p:sp>
      <p:grpSp>
        <p:nvGrpSpPr>
          <p:cNvPr id="432" name="Google Shape;432;g7778645e5b_0_476"/>
          <p:cNvGrpSpPr/>
          <p:nvPr/>
        </p:nvGrpSpPr>
        <p:grpSpPr>
          <a:xfrm>
            <a:off x="8256079" y="339298"/>
            <a:ext cx="552449" cy="405054"/>
            <a:chOff x="4610450" y="3703750"/>
            <a:chExt cx="453050" cy="332175"/>
          </a:xfrm>
        </p:grpSpPr>
        <p:sp>
          <p:nvSpPr>
            <p:cNvPr id="433" name="Google Shape;433;g7778645e5b_0_47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7778645e5b_0_47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5" name="Google Shape;435;g7778645e5b_0_476"/>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相關係數在</a:t>
            </a:r>
            <a:r>
              <a:rPr lang="en" sz="1800" b="0" i="0" u="none" strike="noStrike" cap="none" dirty="0">
                <a:solidFill>
                  <a:srgbClr val="FFFFFF"/>
                </a:solidFill>
                <a:latin typeface="Arial"/>
                <a:ea typeface="Arial"/>
                <a:cs typeface="Arial"/>
                <a:sym typeface="Arial"/>
              </a:rPr>
              <a:t>0.3</a:t>
            </a:r>
            <a:r>
              <a:rPr lang="en" sz="1800" b="0" i="0" u="none" strike="noStrike" cap="none" dirty="0">
                <a:solidFill>
                  <a:srgbClr val="FFFFFF"/>
                </a:solidFill>
                <a:latin typeface="Times New Roman"/>
                <a:ea typeface="Times New Roman"/>
                <a:cs typeface="Times New Roman"/>
                <a:sym typeface="Times New Roman"/>
              </a:rPr>
              <a:t>以下的屬性，表示與房價具有</a:t>
            </a:r>
            <a:r>
              <a:rPr lang="en" sz="1800" b="0" i="0" u="none" strike="noStrike" cap="none" dirty="0">
                <a:solidFill>
                  <a:srgbClr val="00FF00"/>
                </a:solidFill>
                <a:latin typeface="Times New Roman"/>
                <a:ea typeface="Times New Roman"/>
                <a:cs typeface="Times New Roman"/>
                <a:sym typeface="Times New Roman"/>
              </a:rPr>
              <a:t>低</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dirty="0">
              <a:solidFill>
                <a:srgbClr val="FFFFFF"/>
              </a:solidFill>
              <a:latin typeface="Times New Roman"/>
              <a:ea typeface="Times New Roman"/>
              <a:cs typeface="Times New Roman"/>
              <a:sym typeface="Times New Roman"/>
            </a:endParaRPr>
          </a:p>
        </p:txBody>
      </p:sp>
      <p:sp>
        <p:nvSpPr>
          <p:cNvPr id="436" name="Google Shape;436;g7778645e5b_0_476"/>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0000"/>
                </a:solidFill>
                <a:latin typeface="Times New Roman"/>
                <a:ea typeface="Times New Roman"/>
                <a:cs typeface="Times New Roman"/>
                <a:sym typeface="Times New Roman"/>
              </a:rPr>
              <a:t>建造年分</a:t>
            </a:r>
            <a:r>
              <a:rPr lang="en" sz="1800" b="0" i="0" u="none" strike="noStrike" cap="none">
                <a:solidFill>
                  <a:srgbClr val="FFFFFF"/>
                </a:solidFill>
                <a:latin typeface="Times New Roman"/>
                <a:ea typeface="Times New Roman"/>
                <a:cs typeface="Times New Roman"/>
                <a:sym typeface="Times New Roman"/>
              </a:rPr>
              <a:t>相關係數顯示近乎為</a:t>
            </a:r>
            <a:r>
              <a:rPr lang="en" sz="1800" b="0" i="0" u="none" strike="noStrike" cap="none">
                <a:solidFill>
                  <a:srgbClr val="FFFFFF"/>
                </a:solidFill>
                <a:latin typeface="Arial"/>
                <a:ea typeface="Arial"/>
                <a:cs typeface="Arial"/>
                <a:sym typeface="Arial"/>
              </a:rPr>
              <a:t>0</a:t>
            </a:r>
            <a:r>
              <a:rPr lang="en" sz="1800" b="0" i="0" u="none" strike="noStrike" cap="none">
                <a:solidFill>
                  <a:srgbClr val="FFFFFF"/>
                </a:solidFill>
                <a:latin typeface="Times New Roman"/>
                <a:ea typeface="Times New Roman"/>
                <a:cs typeface="Times New Roman"/>
                <a:sym typeface="Times New Roman"/>
              </a:rPr>
              <a:t>，表示與房價</a:t>
            </a:r>
            <a:r>
              <a:rPr lang="en" sz="1800" b="0" i="0" u="none" strike="noStrike" cap="none">
                <a:solidFill>
                  <a:srgbClr val="FF0000"/>
                </a:solidFill>
                <a:latin typeface="Times New Roman"/>
                <a:ea typeface="Times New Roman"/>
                <a:cs typeface="Times New Roman"/>
                <a:sym typeface="Times New Roman"/>
              </a:rPr>
              <a:t>沒有任何關係</a:t>
            </a:r>
            <a:r>
              <a:rPr lang="en" sz="1800" b="0" i="0" u="none" strike="noStrike" cap="none">
                <a:solidFill>
                  <a:srgbClr val="FFFFFF"/>
                </a:solidFill>
                <a:latin typeface="Times New Roman"/>
                <a:ea typeface="Times New Roman"/>
                <a:cs typeface="Times New Roman"/>
                <a:sym typeface="Times New Roman"/>
              </a:rPr>
              <a:t>。從圖中也可以看到點散佈的趨勢平均在年分上，但房價卻沒什麼改動。</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2700"/>
              <a:buFont typeface="Arial"/>
              <a:buNone/>
            </a:pPr>
            <a:endParaRPr sz="27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0"/>
              </a:spcAft>
              <a:buClr>
                <a:srgbClr val="000000"/>
              </a:buClr>
              <a:buSzPts val="2600"/>
              <a:buFont typeface="Arial"/>
              <a:buNone/>
            </a:pPr>
            <a:endParaRPr sz="2600" b="0"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2600"/>
              <a:buFont typeface="Arial"/>
              <a:buNone/>
            </a:pPr>
            <a:endParaRPr sz="2600" b="0" i="0" u="none" strike="noStrike" cap="none">
              <a:solidFill>
                <a:srgbClr val="FFFFFF"/>
              </a:solidFill>
              <a:latin typeface="Times New Roman"/>
              <a:ea typeface="Times New Roman"/>
              <a:cs typeface="Times New Roman"/>
              <a:sym typeface="Times New Roman"/>
            </a:endParaRPr>
          </a:p>
        </p:txBody>
      </p:sp>
      <p:pic>
        <p:nvPicPr>
          <p:cNvPr id="437" name="Google Shape;437;g7778645e5b_0_476"/>
          <p:cNvPicPr preferRelativeResize="0"/>
          <p:nvPr/>
        </p:nvPicPr>
        <p:blipFill rotWithShape="1">
          <a:blip r:embed="rId4">
            <a:alphaModFix/>
          </a:blip>
          <a:srcRect/>
          <a:stretch/>
        </p:blipFill>
        <p:spPr>
          <a:xfrm>
            <a:off x="4942325" y="1557304"/>
            <a:ext cx="2960027" cy="2968484"/>
          </a:xfrm>
          <a:prstGeom prst="rect">
            <a:avLst/>
          </a:prstGeom>
          <a:noFill/>
          <a:ln w="9525" cap="flat" cmpd="sng">
            <a:solidFill>
              <a:srgbClr val="000000"/>
            </a:solidFill>
            <a:prstDash val="solid"/>
            <a:round/>
            <a:headEnd type="none" w="sm" len="sm"/>
            <a:tailEnd type="none" w="sm" len="sm"/>
          </a:ln>
        </p:spPr>
      </p:pic>
      <p:pic>
        <p:nvPicPr>
          <p:cNvPr id="438" name="Google Shape;438;g7778645e5b_0_476"/>
          <p:cNvPicPr preferRelativeResize="0"/>
          <p:nvPr/>
        </p:nvPicPr>
        <p:blipFill rotWithShape="1">
          <a:blip r:embed="rId5">
            <a:alphaModFix/>
          </a:blip>
          <a:srcRect/>
          <a:stretch/>
        </p:blipFill>
        <p:spPr>
          <a:xfrm>
            <a:off x="5215900" y="1236475"/>
            <a:ext cx="2412867" cy="212900"/>
          </a:xfrm>
          <a:prstGeom prst="rect">
            <a:avLst/>
          </a:prstGeom>
          <a:noFill/>
          <a:ln w="9525" cap="flat" cmpd="sng">
            <a:solidFill>
              <a:srgbClr val="000000"/>
            </a:solidFill>
            <a:prstDash val="solid"/>
            <a:round/>
            <a:headEnd type="none" w="sm" len="sm"/>
            <a:tailEnd type="none" w="sm" len="sm"/>
          </a:ln>
        </p:spPr>
      </p:pic>
      <p:pic>
        <p:nvPicPr>
          <p:cNvPr id="439" name="Google Shape;439;g7778645e5b_0_476"/>
          <p:cNvPicPr preferRelativeResize="0"/>
          <p:nvPr/>
        </p:nvPicPr>
        <p:blipFill rotWithShape="1">
          <a:blip r:embed="rId6">
            <a:alphaModFix/>
          </a:blip>
          <a:srcRect/>
          <a:stretch/>
        </p:blipFill>
        <p:spPr>
          <a:xfrm>
            <a:off x="795563" y="1364112"/>
            <a:ext cx="3517467" cy="212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g7778645e5b_0_489"/>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grpSp>
        <p:nvGrpSpPr>
          <p:cNvPr id="445" name="Google Shape;445;g7778645e5b_0_489"/>
          <p:cNvGrpSpPr/>
          <p:nvPr/>
        </p:nvGrpSpPr>
        <p:grpSpPr>
          <a:xfrm>
            <a:off x="8256079" y="339298"/>
            <a:ext cx="552449" cy="405054"/>
            <a:chOff x="4610450" y="3703750"/>
            <a:chExt cx="453050" cy="332175"/>
          </a:xfrm>
        </p:grpSpPr>
        <p:sp>
          <p:nvSpPr>
            <p:cNvPr id="446" name="Google Shape;446;g7778645e5b_0_48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g7778645e5b_0_48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g7778645e5b_0_489"/>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相關係數在</a:t>
            </a:r>
            <a:r>
              <a:rPr lang="en" sz="1800" b="0" i="0" u="none" strike="noStrike" cap="none" dirty="0">
                <a:solidFill>
                  <a:srgbClr val="FFFFFF"/>
                </a:solidFill>
                <a:latin typeface="Arial"/>
                <a:ea typeface="Arial"/>
                <a:cs typeface="Arial"/>
                <a:sym typeface="Arial"/>
              </a:rPr>
              <a:t>0.3</a:t>
            </a:r>
            <a:r>
              <a:rPr lang="en" sz="1800" b="0" i="0" u="none" strike="noStrike" cap="none" dirty="0">
                <a:solidFill>
                  <a:srgbClr val="FFFFFF"/>
                </a:solidFill>
                <a:latin typeface="Times New Roman"/>
                <a:ea typeface="Times New Roman"/>
                <a:cs typeface="Times New Roman"/>
                <a:sym typeface="Times New Roman"/>
              </a:rPr>
              <a:t>以下的屬性，表示與房價具有</a:t>
            </a:r>
            <a:r>
              <a:rPr lang="en" sz="1800" b="0" i="0" u="none" strike="noStrike" cap="none" dirty="0">
                <a:solidFill>
                  <a:srgbClr val="00FF00"/>
                </a:solidFill>
                <a:latin typeface="Times New Roman"/>
                <a:ea typeface="Times New Roman"/>
                <a:cs typeface="Times New Roman"/>
                <a:sym typeface="Times New Roman"/>
              </a:rPr>
              <a:t>低</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dirty="0">
              <a:solidFill>
                <a:srgbClr val="FFFFFF"/>
              </a:solidFill>
              <a:latin typeface="Times New Roman"/>
              <a:ea typeface="Times New Roman"/>
              <a:cs typeface="Times New Roman"/>
              <a:sym typeface="Times New Roman"/>
            </a:endParaRPr>
          </a:p>
        </p:txBody>
      </p:sp>
      <p:sp>
        <p:nvSpPr>
          <p:cNvPr id="449" name="Google Shape;449;g7778645e5b_0_489"/>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0000"/>
                </a:solidFill>
                <a:latin typeface="Times New Roman"/>
                <a:ea typeface="Times New Roman"/>
                <a:cs typeface="Times New Roman"/>
                <a:sym typeface="Times New Roman"/>
              </a:rPr>
              <a:t>最近的</a:t>
            </a:r>
            <a:r>
              <a:rPr lang="en" sz="1800" b="0" i="0" u="none" strike="noStrike" cap="none">
                <a:solidFill>
                  <a:srgbClr val="FF0000"/>
                </a:solidFill>
                <a:latin typeface="Calibri"/>
                <a:ea typeface="Calibri"/>
                <a:cs typeface="Calibri"/>
                <a:sym typeface="Calibri"/>
              </a:rPr>
              <a:t>15</a:t>
            </a:r>
            <a:r>
              <a:rPr lang="en" sz="1800" b="0" i="0" u="none" strike="noStrike" cap="none">
                <a:solidFill>
                  <a:srgbClr val="FF0000"/>
                </a:solidFill>
                <a:latin typeface="Times New Roman"/>
                <a:ea typeface="Times New Roman"/>
                <a:cs typeface="Times New Roman"/>
                <a:sym typeface="Times New Roman"/>
              </a:rPr>
              <a:t>個鄰居的土地</a:t>
            </a:r>
            <a:r>
              <a:rPr lang="en" sz="1800" b="0" i="0" u="none" strike="noStrike" cap="none">
                <a:solidFill>
                  <a:srgbClr val="FFFFFF"/>
                </a:solidFill>
                <a:latin typeface="Times New Roman"/>
                <a:ea typeface="Times New Roman"/>
                <a:cs typeface="Times New Roman"/>
                <a:sym typeface="Times New Roman"/>
              </a:rPr>
              <a:t>相關係數顯示近乎為</a:t>
            </a:r>
            <a:r>
              <a:rPr lang="en" sz="1800" b="0" i="0" u="none" strike="noStrike" cap="none">
                <a:solidFill>
                  <a:srgbClr val="FFFFFF"/>
                </a:solidFill>
                <a:latin typeface="Calibri"/>
                <a:ea typeface="Calibri"/>
                <a:cs typeface="Calibri"/>
                <a:sym typeface="Calibri"/>
              </a:rPr>
              <a:t>0</a:t>
            </a:r>
            <a:r>
              <a:rPr lang="en" sz="1800" b="0" i="0" u="none" strike="noStrike" cap="none">
                <a:solidFill>
                  <a:srgbClr val="FFFFFF"/>
                </a:solidFill>
                <a:latin typeface="Times New Roman"/>
                <a:ea typeface="Times New Roman"/>
                <a:cs typeface="Times New Roman"/>
                <a:sym typeface="Times New Roman"/>
              </a:rPr>
              <a:t>，表示與房價</a:t>
            </a:r>
            <a:r>
              <a:rPr lang="en" sz="1800" b="0" i="0" u="none" strike="noStrike" cap="none">
                <a:solidFill>
                  <a:srgbClr val="FF0000"/>
                </a:solidFill>
                <a:latin typeface="Times New Roman"/>
                <a:ea typeface="Times New Roman"/>
                <a:cs typeface="Times New Roman"/>
                <a:sym typeface="Times New Roman"/>
              </a:rPr>
              <a:t>沒有任何關係</a:t>
            </a:r>
            <a:r>
              <a:rPr lang="en" sz="1800" b="0" i="0" u="none" strike="noStrike" cap="none">
                <a:solidFill>
                  <a:srgbClr val="FFFFFF"/>
                </a:solidFill>
                <a:latin typeface="Times New Roman"/>
                <a:ea typeface="Times New Roman"/>
                <a:cs typeface="Times New Roman"/>
                <a:sym typeface="Times New Roman"/>
              </a:rPr>
              <a:t>。從圖中也可以看到多數點的散佈趨勢與線沒什麼關係。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1800"/>
              <a:buFont typeface="Arial"/>
              <a:buNone/>
            </a:pP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0"/>
              </a:spcAft>
              <a:buClr>
                <a:srgbClr val="000000"/>
              </a:buClr>
              <a:buSzPts val="1800"/>
              <a:buFont typeface="Arial"/>
              <a:buNone/>
            </a:pP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1800"/>
              <a:buFont typeface="Arial"/>
              <a:buNone/>
            </a:pPr>
            <a:endParaRPr sz="1800" b="0" i="0" u="none" strike="noStrike" cap="none">
              <a:solidFill>
                <a:srgbClr val="FFFFFF"/>
              </a:solidFill>
              <a:latin typeface="Times New Roman"/>
              <a:ea typeface="Times New Roman"/>
              <a:cs typeface="Times New Roman"/>
              <a:sym typeface="Times New Roman"/>
            </a:endParaRPr>
          </a:p>
        </p:txBody>
      </p:sp>
      <p:pic>
        <p:nvPicPr>
          <p:cNvPr id="450" name="Google Shape;450;g7778645e5b_0_489"/>
          <p:cNvPicPr preferRelativeResize="0"/>
          <p:nvPr/>
        </p:nvPicPr>
        <p:blipFill rotWithShape="1">
          <a:blip r:embed="rId4">
            <a:alphaModFix/>
          </a:blip>
          <a:srcRect/>
          <a:stretch/>
        </p:blipFill>
        <p:spPr>
          <a:xfrm>
            <a:off x="5060050" y="1663825"/>
            <a:ext cx="2960027" cy="3002802"/>
          </a:xfrm>
          <a:prstGeom prst="rect">
            <a:avLst/>
          </a:prstGeom>
          <a:noFill/>
          <a:ln w="9525" cap="flat" cmpd="sng">
            <a:solidFill>
              <a:srgbClr val="000000"/>
            </a:solidFill>
            <a:prstDash val="solid"/>
            <a:round/>
            <a:headEnd type="none" w="sm" len="sm"/>
            <a:tailEnd type="none" w="sm" len="sm"/>
          </a:ln>
        </p:spPr>
      </p:pic>
      <p:pic>
        <p:nvPicPr>
          <p:cNvPr id="451" name="Google Shape;451;g7778645e5b_0_489"/>
          <p:cNvPicPr preferRelativeResize="0"/>
          <p:nvPr/>
        </p:nvPicPr>
        <p:blipFill rotWithShape="1">
          <a:blip r:embed="rId5">
            <a:alphaModFix/>
          </a:blip>
          <a:srcRect/>
          <a:stretch/>
        </p:blipFill>
        <p:spPr>
          <a:xfrm>
            <a:off x="5215900" y="1266375"/>
            <a:ext cx="2648330" cy="259200"/>
          </a:xfrm>
          <a:prstGeom prst="rect">
            <a:avLst/>
          </a:prstGeom>
          <a:noFill/>
          <a:ln w="9525" cap="flat" cmpd="sng">
            <a:solidFill>
              <a:srgbClr val="000000"/>
            </a:solidFill>
            <a:prstDash val="solid"/>
            <a:round/>
            <a:headEnd type="none" w="sm" len="sm"/>
            <a:tailEnd type="none" w="sm" len="sm"/>
          </a:ln>
        </p:spPr>
      </p:pic>
      <p:pic>
        <p:nvPicPr>
          <p:cNvPr id="452" name="Google Shape;452;g7778645e5b_0_489"/>
          <p:cNvPicPr preferRelativeResize="0"/>
          <p:nvPr/>
        </p:nvPicPr>
        <p:blipFill rotWithShape="1">
          <a:blip r:embed="rId6">
            <a:alphaModFix/>
          </a:blip>
          <a:srcRect/>
          <a:stretch/>
        </p:blipFill>
        <p:spPr>
          <a:xfrm>
            <a:off x="801300" y="1309940"/>
            <a:ext cx="3252992" cy="17207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6"/>
        <p:cNvGrpSpPr/>
        <p:nvPr/>
      </p:nvGrpSpPr>
      <p:grpSpPr>
        <a:xfrm>
          <a:off x="0" y="0"/>
          <a:ext cx="0" cy="0"/>
          <a:chOff x="0" y="0"/>
          <a:chExt cx="0" cy="0"/>
        </a:xfrm>
      </p:grpSpPr>
      <p:sp>
        <p:nvSpPr>
          <p:cNvPr id="457" name="Google Shape;457;g7778645e5b_0_50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37</a:t>
            </a:fld>
            <a:endParaRPr/>
          </a:p>
        </p:txBody>
      </p:sp>
      <p:grpSp>
        <p:nvGrpSpPr>
          <p:cNvPr id="458" name="Google Shape;458;g7778645e5b_0_504"/>
          <p:cNvGrpSpPr/>
          <p:nvPr/>
        </p:nvGrpSpPr>
        <p:grpSpPr>
          <a:xfrm>
            <a:off x="8256079" y="339298"/>
            <a:ext cx="552449" cy="405054"/>
            <a:chOff x="4610450" y="3703750"/>
            <a:chExt cx="453050" cy="332175"/>
          </a:xfrm>
        </p:grpSpPr>
        <p:sp>
          <p:nvSpPr>
            <p:cNvPr id="459" name="Google Shape;459;g7778645e5b_0_504"/>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g7778645e5b_0_504"/>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g7778645e5b_0_504"/>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相關係數在</a:t>
            </a:r>
            <a:r>
              <a:rPr lang="en" sz="1800" b="0" i="0" u="none" strike="noStrike" cap="none" dirty="0">
                <a:solidFill>
                  <a:srgbClr val="FFFFFF"/>
                </a:solidFill>
                <a:latin typeface="Arial"/>
                <a:ea typeface="Arial"/>
                <a:cs typeface="Arial"/>
                <a:sym typeface="Arial"/>
              </a:rPr>
              <a:t>0.3</a:t>
            </a:r>
            <a:r>
              <a:rPr lang="en" sz="1800" b="0" i="0" u="none" strike="noStrike" cap="none" dirty="0">
                <a:solidFill>
                  <a:srgbClr val="FFFFFF"/>
                </a:solidFill>
                <a:latin typeface="Times New Roman"/>
                <a:ea typeface="Times New Roman"/>
                <a:cs typeface="Times New Roman"/>
                <a:sym typeface="Times New Roman"/>
              </a:rPr>
              <a:t>以下的屬性，表示與房價具有</a:t>
            </a:r>
            <a:r>
              <a:rPr lang="en" sz="1800" b="0" i="0" u="none" strike="noStrike" cap="none" dirty="0">
                <a:solidFill>
                  <a:srgbClr val="00FF00"/>
                </a:solidFill>
                <a:latin typeface="Times New Roman"/>
                <a:ea typeface="Times New Roman"/>
                <a:cs typeface="Times New Roman"/>
                <a:sym typeface="Times New Roman"/>
              </a:rPr>
              <a:t>低</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dirty="0">
              <a:solidFill>
                <a:srgbClr val="FFFFFF"/>
              </a:solidFill>
              <a:latin typeface="Times New Roman"/>
              <a:ea typeface="Times New Roman"/>
              <a:cs typeface="Times New Roman"/>
              <a:sym typeface="Times New Roman"/>
            </a:endParaRPr>
          </a:p>
        </p:txBody>
      </p:sp>
      <p:sp>
        <p:nvSpPr>
          <p:cNvPr id="462" name="Google Shape;462;g7778645e5b_0_504"/>
          <p:cNvSpPr txBox="1"/>
          <p:nvPr/>
        </p:nvSpPr>
        <p:spPr>
          <a:xfrm>
            <a:off x="1054300" y="166522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0000"/>
                </a:solidFill>
                <a:latin typeface="Times New Roman"/>
                <a:ea typeface="Times New Roman"/>
                <a:cs typeface="Times New Roman"/>
                <a:sym typeface="Times New Roman"/>
              </a:rPr>
              <a:t>土地面積</a:t>
            </a:r>
            <a:r>
              <a:rPr lang="en" sz="1800" b="0" i="0" u="none" strike="noStrike" cap="none" dirty="0">
                <a:solidFill>
                  <a:srgbClr val="FFFFFF"/>
                </a:solidFill>
                <a:latin typeface="Times New Roman"/>
                <a:ea typeface="Times New Roman"/>
                <a:cs typeface="Times New Roman"/>
                <a:sym typeface="Times New Roman"/>
              </a:rPr>
              <a:t>相關係數顯示近乎為</a:t>
            </a:r>
            <a:r>
              <a:rPr lang="en" sz="1800" b="0" i="0" u="none" strike="noStrike" cap="none" dirty="0">
                <a:solidFill>
                  <a:srgbClr val="FFFFFF"/>
                </a:solidFill>
                <a:latin typeface="Arial"/>
                <a:ea typeface="Arial"/>
                <a:cs typeface="Arial"/>
                <a:sym typeface="Arial"/>
              </a:rPr>
              <a:t>0.1</a:t>
            </a:r>
            <a:r>
              <a:rPr lang="en" sz="1800" b="0" i="0" u="none" strike="noStrike" cap="none" dirty="0">
                <a:solidFill>
                  <a:srgbClr val="FFFFFF"/>
                </a:solidFill>
                <a:latin typeface="Times New Roman"/>
                <a:ea typeface="Times New Roman"/>
                <a:cs typeface="Times New Roman"/>
                <a:sym typeface="Times New Roman"/>
              </a:rPr>
              <a:t>，表示與房價有</a:t>
            </a:r>
            <a:r>
              <a:rPr lang="en" sz="1800" b="0" i="0" u="none" strike="noStrike" cap="none" dirty="0">
                <a:solidFill>
                  <a:srgbClr val="FF0000"/>
                </a:solidFill>
                <a:latin typeface="Times New Roman"/>
                <a:ea typeface="Times New Roman"/>
                <a:cs typeface="Times New Roman"/>
                <a:sym typeface="Times New Roman"/>
              </a:rPr>
              <a:t>低度相關性</a:t>
            </a:r>
            <a:r>
              <a:rPr lang="en" sz="1800" b="0" i="0" u="none" strike="noStrike" cap="none" dirty="0">
                <a:solidFill>
                  <a:srgbClr val="FFFFFF"/>
                </a:solidFill>
                <a:latin typeface="Times New Roman"/>
                <a:ea typeface="Times New Roman"/>
                <a:cs typeface="Times New Roman"/>
                <a:sym typeface="Times New Roman"/>
              </a:rPr>
              <a:t>。從圖中也可以看到多數點的散佈趨勢與線沒什麼關係。</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2400"/>
              </a:spcBef>
              <a:spcAft>
                <a:spcPts val="0"/>
              </a:spcAft>
              <a:buClr>
                <a:srgbClr val="000000"/>
              </a:buClr>
              <a:buSzPts val="1800"/>
              <a:buFont typeface="Arial"/>
              <a:buNone/>
            </a:pPr>
            <a:endParaRPr sz="1800" b="0" i="0" u="none" strike="noStrike" cap="none" dirty="0">
              <a:solidFill>
                <a:srgbClr val="FFFFFF"/>
              </a:solidFill>
              <a:latin typeface="Times New Roman"/>
              <a:ea typeface="Times New Roman"/>
              <a:cs typeface="Times New Roman"/>
              <a:sym typeface="Times New Roman"/>
            </a:endParaRPr>
          </a:p>
        </p:txBody>
      </p:sp>
      <p:pic>
        <p:nvPicPr>
          <p:cNvPr id="463" name="Google Shape;463;g7778645e5b_0_504"/>
          <p:cNvPicPr preferRelativeResize="0"/>
          <p:nvPr/>
        </p:nvPicPr>
        <p:blipFill rotWithShape="1">
          <a:blip r:embed="rId4">
            <a:alphaModFix/>
          </a:blip>
          <a:srcRect/>
          <a:stretch/>
        </p:blipFill>
        <p:spPr>
          <a:xfrm>
            <a:off x="5215900" y="1677975"/>
            <a:ext cx="2960027" cy="2967776"/>
          </a:xfrm>
          <a:prstGeom prst="rect">
            <a:avLst/>
          </a:prstGeom>
          <a:noFill/>
          <a:ln>
            <a:noFill/>
          </a:ln>
        </p:spPr>
      </p:pic>
      <p:pic>
        <p:nvPicPr>
          <p:cNvPr id="464" name="Google Shape;464;g7778645e5b_0_504"/>
          <p:cNvPicPr preferRelativeResize="0"/>
          <p:nvPr/>
        </p:nvPicPr>
        <p:blipFill rotWithShape="1">
          <a:blip r:embed="rId5">
            <a:alphaModFix/>
          </a:blip>
          <a:srcRect/>
          <a:stretch/>
        </p:blipFill>
        <p:spPr>
          <a:xfrm>
            <a:off x="5497325" y="1275900"/>
            <a:ext cx="2064443" cy="212925"/>
          </a:xfrm>
          <a:prstGeom prst="rect">
            <a:avLst/>
          </a:prstGeom>
          <a:noFill/>
          <a:ln>
            <a:noFill/>
          </a:ln>
        </p:spPr>
      </p:pic>
      <p:pic>
        <p:nvPicPr>
          <p:cNvPr id="465" name="Google Shape;465;g7778645e5b_0_504"/>
          <p:cNvPicPr preferRelativeResize="0"/>
          <p:nvPr/>
        </p:nvPicPr>
        <p:blipFill rotWithShape="1">
          <a:blip r:embed="rId6">
            <a:alphaModFix/>
          </a:blip>
          <a:srcRect/>
          <a:stretch/>
        </p:blipFill>
        <p:spPr>
          <a:xfrm>
            <a:off x="818600" y="1340962"/>
            <a:ext cx="3471390" cy="2592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9"/>
        <p:cNvGrpSpPr/>
        <p:nvPr/>
      </p:nvGrpSpPr>
      <p:grpSpPr>
        <a:xfrm>
          <a:off x="0" y="0"/>
          <a:ext cx="0" cy="0"/>
          <a:chOff x="0" y="0"/>
          <a:chExt cx="0" cy="0"/>
        </a:xfrm>
      </p:grpSpPr>
      <p:sp>
        <p:nvSpPr>
          <p:cNvPr id="470" name="Google Shape;470;g7778645e5b_0_522"/>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38</a:t>
            </a:fld>
            <a:endParaRPr/>
          </a:p>
        </p:txBody>
      </p:sp>
      <p:grpSp>
        <p:nvGrpSpPr>
          <p:cNvPr id="471" name="Google Shape;471;g7778645e5b_0_522"/>
          <p:cNvGrpSpPr/>
          <p:nvPr/>
        </p:nvGrpSpPr>
        <p:grpSpPr>
          <a:xfrm>
            <a:off x="8256079" y="339298"/>
            <a:ext cx="552449" cy="405054"/>
            <a:chOff x="4610450" y="3703750"/>
            <a:chExt cx="453050" cy="332175"/>
          </a:xfrm>
        </p:grpSpPr>
        <p:sp>
          <p:nvSpPr>
            <p:cNvPr id="472" name="Google Shape;472;g7778645e5b_0_52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7778645e5b_0_52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g7778645e5b_0_522"/>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dirty="0">
                <a:solidFill>
                  <a:srgbClr val="FFFFFF"/>
                </a:solidFill>
                <a:latin typeface="Times New Roman"/>
                <a:ea typeface="Times New Roman"/>
                <a:cs typeface="Times New Roman"/>
                <a:sym typeface="Times New Roman"/>
              </a:rPr>
              <a:t>列出</a:t>
            </a:r>
            <a:r>
              <a:rPr lang="en" sz="1800" b="0" i="0" u="none" strike="noStrike" cap="none" dirty="0">
                <a:solidFill>
                  <a:srgbClr val="FFFFFF"/>
                </a:solidFill>
                <a:latin typeface="Arial"/>
                <a:ea typeface="Arial"/>
                <a:cs typeface="Arial"/>
                <a:sym typeface="Arial"/>
              </a:rPr>
              <a:t>Pearson</a:t>
            </a:r>
            <a:r>
              <a:rPr lang="en" sz="1800" b="0" i="0" u="none" strike="noStrike" cap="none" dirty="0">
                <a:solidFill>
                  <a:srgbClr val="FFFFFF"/>
                </a:solidFill>
                <a:latin typeface="Times New Roman"/>
                <a:ea typeface="Times New Roman"/>
                <a:cs typeface="Times New Roman"/>
                <a:sym typeface="Times New Roman"/>
              </a:rPr>
              <a:t>相關係數在</a:t>
            </a:r>
            <a:r>
              <a:rPr lang="en" sz="1800" b="0" i="0" u="none" strike="noStrike" cap="none" dirty="0">
                <a:solidFill>
                  <a:srgbClr val="FFFFFF"/>
                </a:solidFill>
                <a:latin typeface="Arial"/>
                <a:ea typeface="Arial"/>
                <a:cs typeface="Arial"/>
                <a:sym typeface="Arial"/>
              </a:rPr>
              <a:t>0.3</a:t>
            </a:r>
            <a:r>
              <a:rPr lang="en" sz="1800" b="0" i="0" u="none" strike="noStrike" cap="none" dirty="0">
                <a:solidFill>
                  <a:srgbClr val="FFFFFF"/>
                </a:solidFill>
                <a:latin typeface="Times New Roman"/>
                <a:ea typeface="Times New Roman"/>
                <a:cs typeface="Times New Roman"/>
                <a:sym typeface="Times New Roman"/>
              </a:rPr>
              <a:t>以下的屬性，表示與房價具有</a:t>
            </a:r>
            <a:r>
              <a:rPr lang="en" sz="1800" b="0" i="0" u="none" strike="noStrike" cap="none" dirty="0">
                <a:solidFill>
                  <a:srgbClr val="00FF00"/>
                </a:solidFill>
                <a:latin typeface="Times New Roman"/>
                <a:ea typeface="Times New Roman"/>
                <a:cs typeface="Times New Roman"/>
                <a:sym typeface="Times New Roman"/>
              </a:rPr>
              <a:t>低</a:t>
            </a:r>
            <a:r>
              <a:rPr lang="en" sz="1800" b="0" i="0" u="none" strike="noStrike" cap="none" dirty="0">
                <a:solidFill>
                  <a:srgbClr val="FFFFFF"/>
                </a:solidFill>
                <a:latin typeface="Times New Roman"/>
                <a:ea typeface="Times New Roman"/>
                <a:cs typeface="Times New Roman"/>
                <a:sym typeface="Times New Roman"/>
              </a:rPr>
              <a:t>度相關</a:t>
            </a:r>
            <a:r>
              <a:rPr lang="zh-TW" altLang="en-US" sz="1800" b="0" i="0" u="none" strike="noStrike" cap="none" dirty="0">
                <a:solidFill>
                  <a:srgbClr val="FFFFFF"/>
                </a:solidFill>
                <a:latin typeface="Times New Roman"/>
                <a:ea typeface="Times New Roman"/>
                <a:cs typeface="Times New Roman"/>
                <a:sym typeface="Times New Roman"/>
              </a:rPr>
              <a:t>性</a:t>
            </a:r>
            <a:r>
              <a:rPr lang="en" sz="1800" b="0" i="0" u="none" strike="noStrike" cap="none" dirty="0">
                <a:solidFill>
                  <a:srgbClr val="FFFFFF"/>
                </a:solidFill>
                <a:latin typeface="Times New Roman"/>
                <a:ea typeface="Times New Roman"/>
                <a:cs typeface="Times New Roman"/>
                <a:sym typeface="Times New Roman"/>
              </a:rPr>
              <a:t>。</a:t>
            </a:r>
            <a:endParaRPr sz="18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dirty="0">
              <a:solidFill>
                <a:srgbClr val="FFFFFF"/>
              </a:solidFill>
              <a:latin typeface="Times New Roman"/>
              <a:ea typeface="Times New Roman"/>
              <a:cs typeface="Times New Roman"/>
              <a:sym typeface="Times New Roman"/>
            </a:endParaRPr>
          </a:p>
        </p:txBody>
      </p:sp>
      <p:sp>
        <p:nvSpPr>
          <p:cNvPr id="475" name="Google Shape;475;g7778645e5b_0_522"/>
          <p:cNvSpPr txBox="1"/>
          <p:nvPr/>
        </p:nvSpPr>
        <p:spPr>
          <a:xfrm>
            <a:off x="1054300" y="1498663"/>
            <a:ext cx="3000000" cy="302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180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分析有</a:t>
            </a:r>
            <a:r>
              <a:rPr lang="en" sz="1800" b="0" i="0" u="none" strike="noStrike" cap="none">
                <a:solidFill>
                  <a:srgbClr val="FF0000"/>
                </a:solidFill>
                <a:latin typeface="Times New Roman"/>
                <a:ea typeface="Times New Roman"/>
                <a:cs typeface="Times New Roman"/>
                <a:sym typeface="Times New Roman"/>
              </a:rPr>
              <a:t>裝修的房子案件</a:t>
            </a:r>
            <a:r>
              <a:rPr lang="en" sz="1800" b="0" i="0" u="none" strike="noStrike" cap="none">
                <a:solidFill>
                  <a:srgbClr val="FFFFFF"/>
                </a:solidFill>
                <a:latin typeface="Times New Roman"/>
                <a:ea typeface="Times New Roman"/>
                <a:cs typeface="Times New Roman"/>
                <a:sym typeface="Times New Roman"/>
              </a:rPr>
              <a:t>。移除沒有裝修房子的紀錄。但最後還是從相關係數中可以看出，有翻修過的房子與房價沒什麼實質上的差別，相關係數很低</a:t>
            </a:r>
            <a:r>
              <a:rPr lang="en" sz="1800" b="0" i="0" u="none" strike="noStrike" cap="none">
                <a:solidFill>
                  <a:srgbClr val="FFFFFF"/>
                </a:solidFill>
                <a:latin typeface="Arial"/>
                <a:ea typeface="Arial"/>
                <a:cs typeface="Arial"/>
                <a:sym typeface="Arial"/>
              </a:rPr>
              <a:t>0.15</a:t>
            </a:r>
            <a:r>
              <a:rPr lang="en" sz="1800" b="0" i="0" u="none" strike="noStrike" cap="none">
                <a:solidFill>
                  <a:srgbClr val="FFFFFF"/>
                </a:solidFill>
                <a:latin typeface="Times New Roman"/>
                <a:ea typeface="Times New Roman"/>
                <a:cs typeface="Times New Roman"/>
                <a:sym typeface="Times New Roman"/>
              </a:rPr>
              <a:t>，表示與房價有</a:t>
            </a:r>
            <a:r>
              <a:rPr lang="en" sz="1800" b="0" i="0" u="none" strike="noStrike" cap="none">
                <a:solidFill>
                  <a:srgbClr val="FF0000"/>
                </a:solidFill>
                <a:latin typeface="Times New Roman"/>
                <a:ea typeface="Times New Roman"/>
                <a:cs typeface="Times New Roman"/>
                <a:sym typeface="Times New Roman"/>
              </a:rPr>
              <a:t>低度相關性</a:t>
            </a:r>
            <a:r>
              <a:rPr lang="en" sz="1800" b="0" i="0" u="none" strike="noStrike" cap="none">
                <a:solidFill>
                  <a:srgbClr val="FFFFFF"/>
                </a:solidFill>
                <a:latin typeface="Times New Roman"/>
                <a:ea typeface="Times New Roman"/>
                <a:cs typeface="Times New Roman"/>
                <a:sym typeface="Times New Roman"/>
              </a:rPr>
              <a:t>。從圖中也可以看到多數點的散佈趨勢與線沒什麼關係。</a:t>
            </a:r>
            <a:endParaRPr sz="1800" b="0" i="0" u="none" strike="noStrike" cap="none">
              <a:solidFill>
                <a:srgbClr val="FFFFFF"/>
              </a:solidFill>
              <a:latin typeface="Times New Roman"/>
              <a:ea typeface="Times New Roman"/>
              <a:cs typeface="Times New Roman"/>
              <a:sym typeface="Times New Roman"/>
            </a:endParaRPr>
          </a:p>
        </p:txBody>
      </p:sp>
      <p:pic>
        <p:nvPicPr>
          <p:cNvPr id="476" name="Google Shape;476;g7778645e5b_0_522"/>
          <p:cNvPicPr preferRelativeResize="0"/>
          <p:nvPr/>
        </p:nvPicPr>
        <p:blipFill rotWithShape="1">
          <a:blip r:embed="rId4">
            <a:alphaModFix/>
          </a:blip>
          <a:srcRect/>
          <a:stretch/>
        </p:blipFill>
        <p:spPr>
          <a:xfrm>
            <a:off x="5671950" y="1209650"/>
            <a:ext cx="2110609" cy="259200"/>
          </a:xfrm>
          <a:prstGeom prst="rect">
            <a:avLst/>
          </a:prstGeom>
          <a:noFill/>
          <a:ln>
            <a:noFill/>
          </a:ln>
        </p:spPr>
      </p:pic>
      <p:pic>
        <p:nvPicPr>
          <p:cNvPr id="477" name="Google Shape;477;g7778645e5b_0_522"/>
          <p:cNvPicPr preferRelativeResize="0"/>
          <p:nvPr/>
        </p:nvPicPr>
        <p:blipFill rotWithShape="1">
          <a:blip r:embed="rId5">
            <a:alphaModFix/>
          </a:blip>
          <a:srcRect/>
          <a:stretch/>
        </p:blipFill>
        <p:spPr>
          <a:xfrm>
            <a:off x="5215900" y="1621250"/>
            <a:ext cx="2960027" cy="2932014"/>
          </a:xfrm>
          <a:prstGeom prst="rect">
            <a:avLst/>
          </a:prstGeom>
          <a:noFill/>
          <a:ln>
            <a:noFill/>
          </a:ln>
        </p:spPr>
      </p:pic>
      <p:pic>
        <p:nvPicPr>
          <p:cNvPr id="478" name="Google Shape;478;g7778645e5b_0_522"/>
          <p:cNvPicPr preferRelativeResize="0"/>
          <p:nvPr/>
        </p:nvPicPr>
        <p:blipFill rotWithShape="1">
          <a:blip r:embed="rId6">
            <a:alphaModFix/>
          </a:blip>
          <a:srcRect/>
          <a:stretch/>
        </p:blipFill>
        <p:spPr>
          <a:xfrm>
            <a:off x="743300" y="1275900"/>
            <a:ext cx="3905250" cy="209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g7778645e5b_0_53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39</a:t>
            </a:fld>
            <a:endParaRPr/>
          </a:p>
        </p:txBody>
      </p:sp>
      <p:grpSp>
        <p:nvGrpSpPr>
          <p:cNvPr id="484" name="Google Shape;484;g7778645e5b_0_538"/>
          <p:cNvGrpSpPr/>
          <p:nvPr/>
        </p:nvGrpSpPr>
        <p:grpSpPr>
          <a:xfrm>
            <a:off x="8256079" y="339298"/>
            <a:ext cx="552449" cy="405054"/>
            <a:chOff x="4610450" y="3703750"/>
            <a:chExt cx="453050" cy="332175"/>
          </a:xfrm>
        </p:grpSpPr>
        <p:sp>
          <p:nvSpPr>
            <p:cNvPr id="485" name="Google Shape;485;g7778645e5b_0_53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7778645e5b_0_53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7" name="Google Shape;487;g7778645e5b_0_538"/>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pic>
        <p:nvPicPr>
          <p:cNvPr id="488" name="Google Shape;488;g7778645e5b_0_538"/>
          <p:cNvPicPr preferRelativeResize="0"/>
          <p:nvPr/>
        </p:nvPicPr>
        <p:blipFill rotWithShape="1">
          <a:blip r:embed="rId4">
            <a:alphaModFix/>
          </a:blip>
          <a:srcRect/>
          <a:stretch/>
        </p:blipFill>
        <p:spPr>
          <a:xfrm>
            <a:off x="546225" y="1038850"/>
            <a:ext cx="5229225" cy="847725"/>
          </a:xfrm>
          <a:prstGeom prst="rect">
            <a:avLst/>
          </a:prstGeom>
          <a:noFill/>
          <a:ln>
            <a:noFill/>
          </a:ln>
        </p:spPr>
      </p:pic>
      <p:sp>
        <p:nvSpPr>
          <p:cNvPr id="489" name="Google Shape;489;g7778645e5b_0_538"/>
          <p:cNvSpPr txBox="1"/>
          <p:nvPr/>
        </p:nvSpPr>
        <p:spPr>
          <a:xfrm>
            <a:off x="546225" y="1886575"/>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Arial"/>
                <a:ea typeface="Arial"/>
                <a:cs typeface="Arial"/>
                <a:sym typeface="Arial"/>
              </a:rPr>
              <a:t>說明兩年分四分位距、中位數、mean，都差不多，房價與</a:t>
            </a:r>
            <a:r>
              <a:rPr lang="en" sz="1800" b="0" i="0" u="none" strike="noStrike" cap="none" dirty="0">
                <a:solidFill>
                  <a:srgbClr val="FF0000"/>
                </a:solidFill>
                <a:latin typeface="Arial"/>
                <a:ea typeface="Arial"/>
                <a:cs typeface="Arial"/>
                <a:sym typeface="Arial"/>
              </a:rPr>
              <a:t>年份</a:t>
            </a:r>
            <a:r>
              <a:rPr lang="en" sz="1800" b="0" i="0" u="none" strike="noStrike" cap="none" dirty="0">
                <a:solidFill>
                  <a:srgbClr val="FFFFFF"/>
                </a:solidFill>
                <a:latin typeface="Arial"/>
                <a:ea typeface="Arial"/>
                <a:cs typeface="Arial"/>
                <a:sym typeface="Arial"/>
              </a:rPr>
              <a:t>無關</a:t>
            </a:r>
            <a:r>
              <a:rPr lang="en-US" altLang="zh-TW" sz="1800" b="0" i="0" u="none" strike="noStrike" cap="none" dirty="0">
                <a:solidFill>
                  <a:srgbClr val="FFFFFF"/>
                </a:solidFill>
                <a:latin typeface="Arial"/>
                <a:ea typeface="Arial"/>
                <a:cs typeface="Arial"/>
                <a:sym typeface="Arial"/>
              </a:rPr>
              <a:t>(</a:t>
            </a:r>
            <a:r>
              <a:rPr lang="zh-TW" altLang="en-US" sz="1800" b="0" i="0" u="none" strike="noStrike" cap="none" dirty="0">
                <a:solidFill>
                  <a:srgbClr val="FFFFFF"/>
                </a:solidFill>
                <a:latin typeface="Arial"/>
                <a:ea typeface="Arial"/>
                <a:cs typeface="Arial"/>
                <a:sym typeface="Arial"/>
              </a:rPr>
              <a:t>美國</a:t>
            </a:r>
            <a:r>
              <a:rPr lang="en-US" altLang="zh-TW" sz="1800" b="0" i="0" u="none" strike="noStrike" cap="none" dirty="0" err="1">
                <a:solidFill>
                  <a:srgbClr val="FFFFFF"/>
                </a:solidFill>
                <a:latin typeface="Arial"/>
                <a:ea typeface="Arial"/>
                <a:cs typeface="Arial"/>
                <a:sym typeface="Arial"/>
              </a:rPr>
              <a:t>kaggle</a:t>
            </a:r>
            <a:r>
              <a:rPr lang="zh-TW" altLang="en-US" sz="1800" b="0" i="0" u="none" strike="noStrike" cap="none" dirty="0">
                <a:solidFill>
                  <a:srgbClr val="FFFFFF"/>
                </a:solidFill>
                <a:latin typeface="Arial"/>
                <a:ea typeface="Arial"/>
                <a:cs typeface="Arial"/>
                <a:sym typeface="Arial"/>
              </a:rPr>
              <a:t>資料</a:t>
            </a:r>
            <a:r>
              <a:rPr lang="en-US" altLang="zh-TW" sz="1800" b="0" i="0" u="none" strike="noStrike" cap="none" dirty="0">
                <a:solidFill>
                  <a:srgbClr val="FFFFFF"/>
                </a:solidFill>
                <a:latin typeface="Arial"/>
                <a:ea typeface="Arial"/>
                <a:cs typeface="Arial"/>
                <a:sym typeface="Arial"/>
              </a:rPr>
              <a:t>)</a:t>
            </a:r>
            <a:r>
              <a:rPr lang="en" sz="1800" b="0" i="0" u="none" strike="noStrike" cap="none" dirty="0">
                <a:solidFill>
                  <a:srgbClr val="FFFFFF"/>
                </a:solidFill>
                <a:latin typeface="Arial"/>
                <a:ea typeface="Arial"/>
                <a:cs typeface="Arial"/>
                <a:sym typeface="Arial"/>
              </a:rPr>
              <a:t>。離群值不列入考慮</a:t>
            </a:r>
            <a:endParaRPr sz="1800" b="0" i="0" u="none" strike="noStrike" cap="none" dirty="0">
              <a:solidFill>
                <a:srgbClr val="FFFFFF"/>
              </a:solidFill>
              <a:latin typeface="Arial"/>
              <a:ea typeface="Arial"/>
              <a:cs typeface="Arial"/>
              <a:sym typeface="Arial"/>
            </a:endParaRPr>
          </a:p>
        </p:txBody>
      </p:sp>
      <p:pic>
        <p:nvPicPr>
          <p:cNvPr id="490" name="Google Shape;490;g7778645e5b_0_538"/>
          <p:cNvPicPr preferRelativeResize="0"/>
          <p:nvPr/>
        </p:nvPicPr>
        <p:blipFill rotWithShape="1">
          <a:blip r:embed="rId5">
            <a:alphaModFix/>
          </a:blip>
          <a:srcRect/>
          <a:stretch/>
        </p:blipFill>
        <p:spPr>
          <a:xfrm>
            <a:off x="2462276" y="2586125"/>
            <a:ext cx="3313174" cy="237881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g8505066830_0_338"/>
          <p:cNvSpPr txBox="1">
            <a:spLocks noGrp="1"/>
          </p:cNvSpPr>
          <p:nvPr>
            <p:ph type="ctrTitle"/>
          </p:nvPr>
        </p:nvSpPr>
        <p:spPr>
          <a:xfrm>
            <a:off x="787200" y="1494625"/>
            <a:ext cx="5727000" cy="12606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lvl="0" indent="0" algn="l" rtl="0">
              <a:lnSpc>
                <a:spcPct val="100000"/>
              </a:lnSpc>
              <a:spcBef>
                <a:spcPts val="0"/>
              </a:spcBef>
              <a:spcAft>
                <a:spcPts val="0"/>
              </a:spcAft>
              <a:buSzPts val="4200"/>
              <a:buNone/>
            </a:pPr>
            <a:endParaRPr dirty="0"/>
          </a:p>
          <a:p>
            <a:pPr marL="0" lvl="0" indent="0" algn="l" rtl="0">
              <a:lnSpc>
                <a:spcPct val="100000"/>
              </a:lnSpc>
              <a:spcBef>
                <a:spcPts val="0"/>
              </a:spcBef>
              <a:spcAft>
                <a:spcPts val="0"/>
              </a:spcAft>
              <a:buClr>
                <a:srgbClr val="000000"/>
              </a:buClr>
              <a:buSzPts val="4200"/>
              <a:buFont typeface="Arial"/>
              <a:buNone/>
            </a:pPr>
            <a:r>
              <a:rPr lang="en"/>
              <a:t>1.研究方法</a:t>
            </a:r>
            <a:endParaRPr sz="2800" dirty="0"/>
          </a:p>
        </p:txBody>
      </p:sp>
      <p:grpSp>
        <p:nvGrpSpPr>
          <p:cNvPr id="78" name="Google Shape;78;g8505066830_0_338"/>
          <p:cNvGrpSpPr/>
          <p:nvPr/>
        </p:nvGrpSpPr>
        <p:grpSpPr>
          <a:xfrm>
            <a:off x="7863404" y="334303"/>
            <a:ext cx="952401" cy="868821"/>
            <a:chOff x="6625350" y="1613750"/>
            <a:chExt cx="480525" cy="438400"/>
          </a:xfrm>
        </p:grpSpPr>
        <p:sp>
          <p:nvSpPr>
            <p:cNvPr id="79" name="Google Shape;79;g8505066830_0_33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g8505066830_0_33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g8505066830_0_33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g8505066830_0_33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3" name="Google Shape;83;g8505066830_0_33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g7778645e5b_0_555"/>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40</a:t>
            </a:fld>
            <a:endParaRPr/>
          </a:p>
        </p:txBody>
      </p:sp>
      <p:grpSp>
        <p:nvGrpSpPr>
          <p:cNvPr id="496" name="Google Shape;496;g7778645e5b_0_555"/>
          <p:cNvGrpSpPr/>
          <p:nvPr/>
        </p:nvGrpSpPr>
        <p:grpSpPr>
          <a:xfrm>
            <a:off x="8256079" y="339298"/>
            <a:ext cx="552449" cy="405054"/>
            <a:chOff x="4610450" y="3703750"/>
            <a:chExt cx="453050" cy="332175"/>
          </a:xfrm>
        </p:grpSpPr>
        <p:sp>
          <p:nvSpPr>
            <p:cNvPr id="497" name="Google Shape;497;g7778645e5b_0_555"/>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g7778645e5b_0_555"/>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9" name="Google Shape;499;g7778645e5b_0_555"/>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00" name="Google Shape;500;g7778645e5b_0_555"/>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lvl="0">
              <a:buSzPts val="1800"/>
            </a:pPr>
            <a:r>
              <a:rPr lang="en" sz="1800" b="0" i="0" u="none" strike="noStrike" cap="none" dirty="0">
                <a:solidFill>
                  <a:srgbClr val="FFFFFF"/>
                </a:solidFill>
                <a:latin typeface="Arial"/>
                <a:ea typeface="Arial"/>
                <a:cs typeface="Arial"/>
                <a:sym typeface="Arial"/>
              </a:rPr>
              <a:t>說明四分位距、中位數、mean，都差不多，房價與</a:t>
            </a:r>
            <a:r>
              <a:rPr lang="en" sz="1800" b="0" i="0" u="none" strike="noStrike" cap="none" dirty="0">
                <a:solidFill>
                  <a:srgbClr val="FF0000"/>
                </a:solidFill>
                <a:latin typeface="Arial"/>
                <a:ea typeface="Arial"/>
                <a:cs typeface="Arial"/>
                <a:sym typeface="Arial"/>
              </a:rPr>
              <a:t>月份</a:t>
            </a:r>
            <a:r>
              <a:rPr lang="en" sz="1800" b="0" i="0" u="none" strike="noStrike" cap="none" dirty="0">
                <a:solidFill>
                  <a:srgbClr val="FFFFFF"/>
                </a:solidFill>
                <a:latin typeface="Arial"/>
                <a:ea typeface="Arial"/>
                <a:cs typeface="Arial"/>
                <a:sym typeface="Arial"/>
              </a:rPr>
              <a:t>無關</a:t>
            </a:r>
            <a:r>
              <a:rPr lang="en-US" altLang="zh-TW" sz="1800" dirty="0">
                <a:solidFill>
                  <a:srgbClr val="FFFFFF"/>
                </a:solidFill>
              </a:rPr>
              <a:t> (</a:t>
            </a:r>
            <a:r>
              <a:rPr lang="zh-TW" altLang="en-US" sz="1800" dirty="0">
                <a:solidFill>
                  <a:srgbClr val="FFFFFF"/>
                </a:solidFill>
              </a:rPr>
              <a:t>美國</a:t>
            </a:r>
            <a:r>
              <a:rPr lang="en-US" altLang="zh-TW" sz="1800" dirty="0" err="1">
                <a:solidFill>
                  <a:srgbClr val="FFFFFF"/>
                </a:solidFill>
              </a:rPr>
              <a:t>kaggle</a:t>
            </a:r>
            <a:r>
              <a:rPr lang="zh-TW" altLang="en-US" sz="1800" dirty="0">
                <a:solidFill>
                  <a:srgbClr val="FFFFFF"/>
                </a:solidFill>
              </a:rPr>
              <a:t>資料</a:t>
            </a:r>
            <a:r>
              <a:rPr lang="en-US" altLang="zh-TW" sz="1800" dirty="0">
                <a:solidFill>
                  <a:srgbClr val="FFFFFF"/>
                </a:solidFill>
              </a:rPr>
              <a:t>) </a:t>
            </a:r>
            <a:r>
              <a:rPr lang="en" sz="1800" b="0" i="0" u="none" strike="noStrike" cap="none" dirty="0">
                <a:solidFill>
                  <a:srgbClr val="FFFFFF"/>
                </a:solidFill>
                <a:latin typeface="Arial"/>
                <a:ea typeface="Arial"/>
                <a:cs typeface="Arial"/>
                <a:sym typeface="Arial"/>
              </a:rPr>
              <a:t>。離群值列入考慮</a:t>
            </a:r>
            <a:endParaRPr sz="1800" b="0" i="0" u="none" strike="noStrike" cap="none" dirty="0">
              <a:solidFill>
                <a:srgbClr val="FFFFFF"/>
              </a:solidFill>
              <a:latin typeface="Arial"/>
              <a:ea typeface="Arial"/>
              <a:cs typeface="Arial"/>
              <a:sym typeface="Arial"/>
            </a:endParaRPr>
          </a:p>
        </p:txBody>
      </p:sp>
      <p:pic>
        <p:nvPicPr>
          <p:cNvPr id="501" name="Google Shape;501;g7778645e5b_0_555"/>
          <p:cNvPicPr preferRelativeResize="0"/>
          <p:nvPr/>
        </p:nvPicPr>
        <p:blipFill rotWithShape="1">
          <a:blip r:embed="rId4">
            <a:alphaModFix/>
          </a:blip>
          <a:srcRect/>
          <a:stretch/>
        </p:blipFill>
        <p:spPr>
          <a:xfrm>
            <a:off x="2113575" y="1575442"/>
            <a:ext cx="4636200" cy="3121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5"/>
        <p:cNvGrpSpPr/>
        <p:nvPr/>
      </p:nvGrpSpPr>
      <p:grpSpPr>
        <a:xfrm>
          <a:off x="0" y="0"/>
          <a:ext cx="0" cy="0"/>
          <a:chOff x="0" y="0"/>
          <a:chExt cx="0" cy="0"/>
        </a:xfrm>
      </p:grpSpPr>
      <p:sp>
        <p:nvSpPr>
          <p:cNvPr id="506" name="Google Shape;506;g7778645e5b_0_56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grpSp>
        <p:nvGrpSpPr>
          <p:cNvPr id="507" name="Google Shape;507;g7778645e5b_0_567"/>
          <p:cNvGrpSpPr/>
          <p:nvPr/>
        </p:nvGrpSpPr>
        <p:grpSpPr>
          <a:xfrm>
            <a:off x="8256079" y="339298"/>
            <a:ext cx="552449" cy="405054"/>
            <a:chOff x="4610450" y="3703750"/>
            <a:chExt cx="453050" cy="332175"/>
          </a:xfrm>
        </p:grpSpPr>
        <p:sp>
          <p:nvSpPr>
            <p:cNvPr id="508" name="Google Shape;508;g7778645e5b_0_56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7778645e5b_0_56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0" name="Google Shape;510;g7778645e5b_0_567"/>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11" name="Google Shape;511;g7778645e5b_0_567"/>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lvl="0">
              <a:buSzPts val="1800"/>
            </a:pPr>
            <a:r>
              <a:rPr lang="en" sz="1800" b="0" i="0" u="none" strike="noStrike" cap="none" dirty="0">
                <a:solidFill>
                  <a:srgbClr val="FFFFFF"/>
                </a:solidFill>
                <a:latin typeface="Arial"/>
                <a:ea typeface="Arial"/>
                <a:cs typeface="Arial"/>
                <a:sym typeface="Arial"/>
              </a:rPr>
              <a:t>說明四分位距、中位數、mean，都差不多，房價與</a:t>
            </a:r>
            <a:r>
              <a:rPr lang="en" sz="1800" b="0" i="0" u="none" strike="noStrike" cap="none" dirty="0">
                <a:solidFill>
                  <a:srgbClr val="FF0000"/>
                </a:solidFill>
                <a:latin typeface="Arial"/>
                <a:ea typeface="Arial"/>
                <a:cs typeface="Arial"/>
                <a:sym typeface="Arial"/>
              </a:rPr>
              <a:t>日期</a:t>
            </a:r>
            <a:r>
              <a:rPr lang="en" sz="1800" b="0" i="0" u="none" strike="noStrike" cap="none" dirty="0">
                <a:solidFill>
                  <a:srgbClr val="FFFFFF"/>
                </a:solidFill>
                <a:latin typeface="Arial"/>
                <a:ea typeface="Arial"/>
                <a:cs typeface="Arial"/>
                <a:sym typeface="Arial"/>
              </a:rPr>
              <a:t>無關</a:t>
            </a:r>
            <a:r>
              <a:rPr lang="en-US" altLang="zh-TW" sz="1800" dirty="0">
                <a:solidFill>
                  <a:srgbClr val="FFFFFF"/>
                </a:solidFill>
              </a:rPr>
              <a:t> (</a:t>
            </a:r>
            <a:r>
              <a:rPr lang="zh-TW" altLang="en-US" sz="1800" dirty="0">
                <a:solidFill>
                  <a:srgbClr val="FFFFFF"/>
                </a:solidFill>
              </a:rPr>
              <a:t>美國</a:t>
            </a:r>
            <a:r>
              <a:rPr lang="en-US" altLang="zh-TW" sz="1800" dirty="0" err="1">
                <a:solidFill>
                  <a:srgbClr val="FFFFFF"/>
                </a:solidFill>
              </a:rPr>
              <a:t>kaggle</a:t>
            </a:r>
            <a:r>
              <a:rPr lang="zh-TW" altLang="en-US" sz="1800" dirty="0">
                <a:solidFill>
                  <a:srgbClr val="FFFFFF"/>
                </a:solidFill>
              </a:rPr>
              <a:t>資料</a:t>
            </a:r>
            <a:r>
              <a:rPr lang="en-US" altLang="zh-TW" sz="1800" dirty="0">
                <a:solidFill>
                  <a:srgbClr val="FFFFFF"/>
                </a:solidFill>
              </a:rPr>
              <a:t>) </a:t>
            </a:r>
            <a:r>
              <a:rPr lang="en" sz="1800" b="0" i="0" u="none" strike="noStrike" cap="none" dirty="0">
                <a:solidFill>
                  <a:srgbClr val="FFFFFF"/>
                </a:solidFill>
                <a:latin typeface="Arial"/>
                <a:ea typeface="Arial"/>
                <a:cs typeface="Arial"/>
                <a:sym typeface="Arial"/>
              </a:rPr>
              <a:t>。離群值列入考慮</a:t>
            </a:r>
            <a:endParaRPr sz="1800" b="0" i="0" u="none" strike="noStrike" cap="none" dirty="0">
              <a:solidFill>
                <a:srgbClr val="FFFFFF"/>
              </a:solidFill>
              <a:latin typeface="Arial"/>
              <a:ea typeface="Arial"/>
              <a:cs typeface="Arial"/>
              <a:sym typeface="Arial"/>
            </a:endParaRPr>
          </a:p>
        </p:txBody>
      </p:sp>
      <p:pic>
        <p:nvPicPr>
          <p:cNvPr id="512" name="Google Shape;512;g7778645e5b_0_567"/>
          <p:cNvPicPr preferRelativeResize="0"/>
          <p:nvPr/>
        </p:nvPicPr>
        <p:blipFill rotWithShape="1">
          <a:blip r:embed="rId4">
            <a:alphaModFix/>
          </a:blip>
          <a:srcRect/>
          <a:stretch/>
        </p:blipFill>
        <p:spPr>
          <a:xfrm>
            <a:off x="2250275" y="1494750"/>
            <a:ext cx="4362812" cy="310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6"/>
        <p:cNvGrpSpPr/>
        <p:nvPr/>
      </p:nvGrpSpPr>
      <p:grpSpPr>
        <a:xfrm>
          <a:off x="0" y="0"/>
          <a:ext cx="0" cy="0"/>
          <a:chOff x="0" y="0"/>
          <a:chExt cx="0" cy="0"/>
        </a:xfrm>
      </p:grpSpPr>
      <p:sp>
        <p:nvSpPr>
          <p:cNvPr id="517" name="Google Shape;517;g7778645e5b_0_57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grpSp>
        <p:nvGrpSpPr>
          <p:cNvPr id="518" name="Google Shape;518;g7778645e5b_0_578"/>
          <p:cNvGrpSpPr/>
          <p:nvPr/>
        </p:nvGrpSpPr>
        <p:grpSpPr>
          <a:xfrm>
            <a:off x="8256079" y="339298"/>
            <a:ext cx="552449" cy="405054"/>
            <a:chOff x="4610450" y="3703750"/>
            <a:chExt cx="453050" cy="332175"/>
          </a:xfrm>
        </p:grpSpPr>
        <p:sp>
          <p:nvSpPr>
            <p:cNvPr id="519" name="Google Shape;519;g7778645e5b_0_57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7778645e5b_0_57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1" name="Google Shape;521;g7778645e5b_0_578"/>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22" name="Google Shape;522;g7778645e5b_0_578"/>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Arial"/>
                <a:ea typeface="Arial"/>
                <a:cs typeface="Arial"/>
                <a:sym typeface="Arial"/>
              </a:rPr>
              <a:t>2F的盒型圖較長，且</a:t>
            </a:r>
            <a:r>
              <a:rPr lang="zh-TW" altLang="en-US" sz="1800" dirty="0">
                <a:solidFill>
                  <a:srgbClr val="FFFFFF"/>
                </a:solidFill>
              </a:rPr>
              <a:t>第四分位距</a:t>
            </a:r>
            <a:r>
              <a:rPr lang="en" sz="1800" b="0" i="0" u="none" strike="noStrike" cap="none" dirty="0">
                <a:solidFill>
                  <a:srgbClr val="FFFFFF"/>
                </a:solidFill>
                <a:latin typeface="Arial"/>
                <a:ea typeface="Arial"/>
                <a:cs typeface="Arial"/>
                <a:sym typeface="Arial"/>
              </a:rPr>
              <a:t>值</a:t>
            </a:r>
            <a:r>
              <a:rPr lang="zh-TW" altLang="en-US" sz="1800" b="0" i="0" u="none" strike="noStrike" cap="none" dirty="0">
                <a:solidFill>
                  <a:srgbClr val="FFFFFF"/>
                </a:solidFill>
                <a:latin typeface="Arial"/>
                <a:ea typeface="Arial"/>
                <a:cs typeface="Arial"/>
                <a:sym typeface="Arial"/>
              </a:rPr>
              <a:t>多</a:t>
            </a:r>
            <a:r>
              <a:rPr lang="en" sz="1800" b="0" i="0" u="none" strike="noStrike" cap="none" dirty="0">
                <a:solidFill>
                  <a:srgbClr val="FFFFFF"/>
                </a:solidFill>
                <a:latin typeface="Arial"/>
                <a:ea typeface="Arial"/>
                <a:cs typeface="Arial"/>
                <a:sym typeface="Arial"/>
              </a:rPr>
              <a:t>出一節，表示大家偏愛2F，而3F又降</a:t>
            </a:r>
            <a:r>
              <a:rPr lang="zh-TW" altLang="en-US" sz="1800" b="0" i="0" u="none" strike="noStrike" cap="none" dirty="0">
                <a:solidFill>
                  <a:srgbClr val="FFFFFF"/>
                </a:solidFill>
                <a:latin typeface="Arial"/>
                <a:ea typeface="Arial"/>
                <a:cs typeface="Arial"/>
                <a:sym typeface="Arial"/>
              </a:rPr>
              <a:t>回</a:t>
            </a:r>
            <a:r>
              <a:rPr lang="en" sz="1800" b="0" i="0" u="none" strike="noStrike" cap="none" dirty="0">
                <a:solidFill>
                  <a:srgbClr val="FFFFFF"/>
                </a:solidFill>
                <a:latin typeface="Arial"/>
                <a:ea typeface="Arial"/>
                <a:cs typeface="Arial"/>
                <a:sym typeface="Arial"/>
              </a:rPr>
              <a:t>與1F差不多的座落位置，可推出</a:t>
            </a:r>
            <a:r>
              <a:rPr lang="en" sz="1800" b="0" i="0" u="none" strike="noStrike" cap="none" dirty="0">
                <a:solidFill>
                  <a:srgbClr val="FF0000"/>
                </a:solidFill>
                <a:latin typeface="Arial"/>
                <a:ea typeface="Arial"/>
                <a:cs typeface="Arial"/>
                <a:sym typeface="Arial"/>
              </a:rPr>
              <a:t>樓層</a:t>
            </a:r>
            <a:r>
              <a:rPr lang="zh-TW" altLang="en-US" sz="1800" b="0" i="0" u="none" strike="noStrike" cap="none" dirty="0">
                <a:solidFill>
                  <a:srgbClr val="FF0000"/>
                </a:solidFill>
                <a:latin typeface="Arial"/>
                <a:ea typeface="Arial"/>
                <a:cs typeface="Arial"/>
                <a:sym typeface="Arial"/>
              </a:rPr>
              <a:t>數量</a:t>
            </a:r>
            <a:r>
              <a:rPr lang="en" sz="1800" b="0" i="0" u="none" strike="noStrike" cap="none" dirty="0">
                <a:solidFill>
                  <a:srgbClr val="FFFFFF"/>
                </a:solidFill>
                <a:latin typeface="Arial"/>
                <a:ea typeface="Arial"/>
                <a:cs typeface="Arial"/>
                <a:sym typeface="Arial"/>
              </a:rPr>
              <a:t>不具有大的相關性。</a:t>
            </a:r>
            <a:endParaRPr sz="1800" b="0" i="0" u="none" strike="noStrike" cap="none" dirty="0">
              <a:solidFill>
                <a:srgbClr val="FFFFFF"/>
              </a:solidFill>
              <a:latin typeface="Arial"/>
              <a:ea typeface="Arial"/>
              <a:cs typeface="Arial"/>
              <a:sym typeface="Arial"/>
            </a:endParaRPr>
          </a:p>
        </p:txBody>
      </p:sp>
      <p:pic>
        <p:nvPicPr>
          <p:cNvPr id="523" name="Google Shape;523;g7778645e5b_0_578"/>
          <p:cNvPicPr preferRelativeResize="0"/>
          <p:nvPr/>
        </p:nvPicPr>
        <p:blipFill rotWithShape="1">
          <a:blip r:embed="rId4">
            <a:alphaModFix/>
          </a:blip>
          <a:srcRect/>
          <a:stretch/>
        </p:blipFill>
        <p:spPr>
          <a:xfrm>
            <a:off x="2072825" y="1798975"/>
            <a:ext cx="4180362" cy="2950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7"/>
        <p:cNvGrpSpPr/>
        <p:nvPr/>
      </p:nvGrpSpPr>
      <p:grpSpPr>
        <a:xfrm>
          <a:off x="0" y="0"/>
          <a:ext cx="0" cy="0"/>
          <a:chOff x="0" y="0"/>
          <a:chExt cx="0" cy="0"/>
        </a:xfrm>
      </p:grpSpPr>
      <p:sp>
        <p:nvSpPr>
          <p:cNvPr id="528" name="Google Shape;528;g7778645e5b_0_592"/>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43</a:t>
            </a:fld>
            <a:endParaRPr/>
          </a:p>
        </p:txBody>
      </p:sp>
      <p:grpSp>
        <p:nvGrpSpPr>
          <p:cNvPr id="529" name="Google Shape;529;g7778645e5b_0_592"/>
          <p:cNvGrpSpPr/>
          <p:nvPr/>
        </p:nvGrpSpPr>
        <p:grpSpPr>
          <a:xfrm>
            <a:off x="8256079" y="339298"/>
            <a:ext cx="552449" cy="405054"/>
            <a:chOff x="4610450" y="3703750"/>
            <a:chExt cx="453050" cy="332175"/>
          </a:xfrm>
        </p:grpSpPr>
        <p:sp>
          <p:nvSpPr>
            <p:cNvPr id="530" name="Google Shape;530;g7778645e5b_0_59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g7778645e5b_0_59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2" name="Google Shape;532;g7778645e5b_0_592"/>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33" name="Google Shape;533;g7778645e5b_0_592"/>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臥房</a:t>
            </a:r>
            <a:r>
              <a:rPr lang="en" sz="1800" b="0" i="0" u="none" strike="noStrike" cap="none">
                <a:solidFill>
                  <a:srgbClr val="FFFFFF"/>
                </a:solidFill>
                <a:latin typeface="Arial"/>
                <a:ea typeface="Arial"/>
                <a:cs typeface="Arial"/>
                <a:sym typeface="Arial"/>
              </a:rPr>
              <a:t>越多，房均價越高，有一定的相關性。 11、33臥房</a:t>
            </a:r>
            <a:r>
              <a:rPr lang="en" sz="1800">
                <a:solidFill>
                  <a:srgbClr val="FFFFFF"/>
                </a:solidFill>
              </a:rPr>
              <a:t>為離</a:t>
            </a:r>
            <a:r>
              <a:rPr lang="en" sz="1800" b="0" i="0" u="none" strike="noStrike" cap="none">
                <a:solidFill>
                  <a:srgbClr val="FFFFFF"/>
                </a:solidFill>
                <a:latin typeface="Arial"/>
                <a:ea typeface="Arial"/>
                <a:cs typeface="Arial"/>
                <a:sym typeface="Arial"/>
              </a:rPr>
              <a:t>群值可以不參考，因為圖可以看出IQR、MEAN都在一點上。</a:t>
            </a:r>
            <a:endParaRPr sz="1800" b="0" i="0" u="none" strike="noStrike" cap="none">
              <a:solidFill>
                <a:srgbClr val="FFFFFF"/>
              </a:solidFill>
              <a:latin typeface="Arial"/>
              <a:ea typeface="Arial"/>
              <a:cs typeface="Arial"/>
              <a:sym typeface="Arial"/>
            </a:endParaRPr>
          </a:p>
        </p:txBody>
      </p:sp>
      <p:pic>
        <p:nvPicPr>
          <p:cNvPr id="534" name="Google Shape;534;g7778645e5b_0_592"/>
          <p:cNvPicPr preferRelativeResize="0"/>
          <p:nvPr/>
        </p:nvPicPr>
        <p:blipFill rotWithShape="1">
          <a:blip r:embed="rId4">
            <a:alphaModFix/>
          </a:blip>
          <a:srcRect/>
          <a:stretch/>
        </p:blipFill>
        <p:spPr>
          <a:xfrm>
            <a:off x="2032525" y="1792375"/>
            <a:ext cx="4440500" cy="3077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g7778645e5b_0_60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44</a:t>
            </a:fld>
            <a:endParaRPr/>
          </a:p>
        </p:txBody>
      </p:sp>
      <p:grpSp>
        <p:nvGrpSpPr>
          <p:cNvPr id="540" name="Google Shape;540;g7778645e5b_0_603"/>
          <p:cNvGrpSpPr/>
          <p:nvPr/>
        </p:nvGrpSpPr>
        <p:grpSpPr>
          <a:xfrm>
            <a:off x="8256079" y="339298"/>
            <a:ext cx="552449" cy="405054"/>
            <a:chOff x="4610450" y="3703750"/>
            <a:chExt cx="453050" cy="332175"/>
          </a:xfrm>
        </p:grpSpPr>
        <p:sp>
          <p:nvSpPr>
            <p:cNvPr id="541" name="Google Shape;541;g7778645e5b_0_60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7778645e5b_0_60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3" name="Google Shape;543;g7778645e5b_0_603"/>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44" name="Google Shape;544;g7778645e5b_0_603"/>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洗手間</a:t>
            </a:r>
            <a:r>
              <a:rPr lang="en" sz="1800" b="0" i="0" u="none" strike="noStrike" cap="none">
                <a:solidFill>
                  <a:srgbClr val="FFFFFF"/>
                </a:solidFill>
                <a:latin typeface="Arial"/>
                <a:ea typeface="Arial"/>
                <a:cs typeface="Arial"/>
                <a:sym typeface="Arial"/>
              </a:rPr>
              <a:t>越多，房均價越高，有一定的相關性。</a:t>
            </a:r>
            <a:endParaRPr sz="1800" b="0" i="0" u="none" strike="noStrike" cap="none">
              <a:solidFill>
                <a:srgbClr val="FFFFFF"/>
              </a:solidFill>
              <a:latin typeface="Arial"/>
              <a:ea typeface="Arial"/>
              <a:cs typeface="Arial"/>
              <a:sym typeface="Arial"/>
            </a:endParaRPr>
          </a:p>
        </p:txBody>
      </p:sp>
      <p:pic>
        <p:nvPicPr>
          <p:cNvPr id="545" name="Google Shape;545;g7778645e5b_0_603"/>
          <p:cNvPicPr preferRelativeResize="0"/>
          <p:nvPr/>
        </p:nvPicPr>
        <p:blipFill rotWithShape="1">
          <a:blip r:embed="rId4">
            <a:alphaModFix/>
          </a:blip>
          <a:srcRect/>
          <a:stretch/>
        </p:blipFill>
        <p:spPr>
          <a:xfrm>
            <a:off x="1951950" y="1611175"/>
            <a:ext cx="4561351" cy="3227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9"/>
        <p:cNvGrpSpPr/>
        <p:nvPr/>
      </p:nvGrpSpPr>
      <p:grpSpPr>
        <a:xfrm>
          <a:off x="0" y="0"/>
          <a:ext cx="0" cy="0"/>
          <a:chOff x="0" y="0"/>
          <a:chExt cx="0" cy="0"/>
        </a:xfrm>
      </p:grpSpPr>
      <p:sp>
        <p:nvSpPr>
          <p:cNvPr id="550" name="Google Shape;550;g7778645e5b_0_615"/>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45</a:t>
            </a:fld>
            <a:endParaRPr/>
          </a:p>
        </p:txBody>
      </p:sp>
      <p:grpSp>
        <p:nvGrpSpPr>
          <p:cNvPr id="551" name="Google Shape;551;g7778645e5b_0_615"/>
          <p:cNvGrpSpPr/>
          <p:nvPr/>
        </p:nvGrpSpPr>
        <p:grpSpPr>
          <a:xfrm>
            <a:off x="8256079" y="339298"/>
            <a:ext cx="552449" cy="405054"/>
            <a:chOff x="4610450" y="3703750"/>
            <a:chExt cx="453050" cy="332175"/>
          </a:xfrm>
        </p:grpSpPr>
        <p:sp>
          <p:nvSpPr>
            <p:cNvPr id="552" name="Google Shape;552;g7778645e5b_0_615"/>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g7778645e5b_0_615"/>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4" name="Google Shape;554;g7778645e5b_0_615"/>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55" name="Google Shape;555;g7778645e5b_0_615"/>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0000"/>
                </a:solidFill>
                <a:latin typeface="Arial"/>
                <a:ea typeface="Arial"/>
                <a:cs typeface="Arial"/>
                <a:sym typeface="Arial"/>
              </a:rPr>
              <a:t>景觀</a:t>
            </a:r>
            <a:r>
              <a:rPr lang="en" sz="1800" b="0" i="0" u="none" strike="noStrike" cap="none">
                <a:solidFill>
                  <a:srgbClr val="FFFFFF"/>
                </a:solidFill>
                <a:latin typeface="Arial"/>
                <a:ea typeface="Arial"/>
                <a:cs typeface="Arial"/>
                <a:sym typeface="Arial"/>
              </a:rPr>
              <a:t>越好明顯房價就越貴，且具有高度相關性，</a:t>
            </a:r>
            <a:r>
              <a:rPr lang="en" sz="1800">
                <a:solidFill>
                  <a:srgbClr val="FFFFFF"/>
                </a:solidFill>
              </a:rPr>
              <a:t>盒</a:t>
            </a:r>
            <a:r>
              <a:rPr lang="en" sz="1800" b="0" i="0" u="none" strike="noStrike" cap="none">
                <a:solidFill>
                  <a:srgbClr val="FFFFFF"/>
                </a:solidFill>
                <a:latin typeface="Arial"/>
                <a:ea typeface="Arial"/>
                <a:cs typeface="Arial"/>
                <a:sym typeface="Arial"/>
              </a:rPr>
              <a:t>型圖也展現遞增房價上移的現象。</a:t>
            </a:r>
            <a:endParaRPr sz="1800" b="0" i="0" u="none" strike="noStrike" cap="none">
              <a:solidFill>
                <a:srgbClr val="FFFFFF"/>
              </a:solidFill>
              <a:latin typeface="Arial"/>
              <a:ea typeface="Arial"/>
              <a:cs typeface="Arial"/>
              <a:sym typeface="Arial"/>
            </a:endParaRPr>
          </a:p>
        </p:txBody>
      </p:sp>
      <p:pic>
        <p:nvPicPr>
          <p:cNvPr id="556" name="Google Shape;556;g7778645e5b_0_615"/>
          <p:cNvPicPr preferRelativeResize="0"/>
          <p:nvPr/>
        </p:nvPicPr>
        <p:blipFill rotWithShape="1">
          <a:blip r:embed="rId4">
            <a:alphaModFix/>
          </a:blip>
          <a:srcRect/>
          <a:stretch/>
        </p:blipFill>
        <p:spPr>
          <a:xfrm>
            <a:off x="2220850" y="1544400"/>
            <a:ext cx="4465200" cy="2990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0"/>
        <p:cNvGrpSpPr/>
        <p:nvPr/>
      </p:nvGrpSpPr>
      <p:grpSpPr>
        <a:xfrm>
          <a:off x="0" y="0"/>
          <a:ext cx="0" cy="0"/>
          <a:chOff x="0" y="0"/>
          <a:chExt cx="0" cy="0"/>
        </a:xfrm>
      </p:grpSpPr>
      <p:sp>
        <p:nvSpPr>
          <p:cNvPr id="561" name="Google Shape;561;g7778645e5b_0_62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46</a:t>
            </a:fld>
            <a:endParaRPr/>
          </a:p>
        </p:txBody>
      </p:sp>
      <p:grpSp>
        <p:nvGrpSpPr>
          <p:cNvPr id="562" name="Google Shape;562;g7778645e5b_0_626"/>
          <p:cNvGrpSpPr/>
          <p:nvPr/>
        </p:nvGrpSpPr>
        <p:grpSpPr>
          <a:xfrm>
            <a:off x="8256079" y="339298"/>
            <a:ext cx="552449" cy="405054"/>
            <a:chOff x="4610450" y="3703750"/>
            <a:chExt cx="453050" cy="332175"/>
          </a:xfrm>
        </p:grpSpPr>
        <p:sp>
          <p:nvSpPr>
            <p:cNvPr id="563" name="Google Shape;563;g7778645e5b_0_62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g7778645e5b_0_62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5" name="Google Shape;565;g7778645e5b_0_626"/>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66" name="Google Shape;566;g7778645e5b_0_626"/>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altLang="en-US" sz="1800" b="0" i="0" u="none" strike="noStrike" cap="none" dirty="0">
                <a:solidFill>
                  <a:srgbClr val="FF0000"/>
                </a:solidFill>
                <a:latin typeface="Arial"/>
                <a:ea typeface="Arial"/>
                <a:cs typeface="Arial"/>
                <a:sym typeface="Arial"/>
              </a:rPr>
              <a:t>屋</a:t>
            </a:r>
            <a:r>
              <a:rPr lang="zh-TW" altLang="en-US" sz="1800" dirty="0">
                <a:solidFill>
                  <a:srgbClr val="FF0000"/>
                </a:solidFill>
              </a:rPr>
              <a:t>況</a:t>
            </a:r>
            <a:r>
              <a:rPr lang="en" sz="1800" b="0" i="0" u="none" strike="noStrike" cap="none" dirty="0">
                <a:solidFill>
                  <a:srgbClr val="FFFFFF"/>
                </a:solidFill>
                <a:latin typeface="Arial"/>
                <a:ea typeface="Arial"/>
                <a:cs typeface="Arial"/>
                <a:sym typeface="Arial"/>
              </a:rPr>
              <a:t>指數越好房價就越貴，且具有一定程度相關性。</a:t>
            </a:r>
            <a:endParaRPr sz="1800" b="0" i="0" u="none" strike="noStrike" cap="none" dirty="0">
              <a:solidFill>
                <a:srgbClr val="FFFFFF"/>
              </a:solidFill>
              <a:latin typeface="Arial"/>
              <a:ea typeface="Arial"/>
              <a:cs typeface="Arial"/>
              <a:sym typeface="Arial"/>
            </a:endParaRPr>
          </a:p>
        </p:txBody>
      </p:sp>
      <p:pic>
        <p:nvPicPr>
          <p:cNvPr id="567" name="Google Shape;567;g7778645e5b_0_626"/>
          <p:cNvPicPr preferRelativeResize="0"/>
          <p:nvPr/>
        </p:nvPicPr>
        <p:blipFill rotWithShape="1">
          <a:blip r:embed="rId4">
            <a:alphaModFix/>
          </a:blip>
          <a:srcRect/>
          <a:stretch/>
        </p:blipFill>
        <p:spPr>
          <a:xfrm>
            <a:off x="2041275" y="1543225"/>
            <a:ext cx="4324300" cy="3145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
        <p:nvSpPr>
          <p:cNvPr id="572" name="Google Shape;572;g7778645e5b_0_63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47</a:t>
            </a:fld>
            <a:endParaRPr/>
          </a:p>
        </p:txBody>
      </p:sp>
      <p:grpSp>
        <p:nvGrpSpPr>
          <p:cNvPr id="573" name="Google Shape;573;g7778645e5b_0_637"/>
          <p:cNvGrpSpPr/>
          <p:nvPr/>
        </p:nvGrpSpPr>
        <p:grpSpPr>
          <a:xfrm>
            <a:off x="8256079" y="339298"/>
            <a:ext cx="552449" cy="405054"/>
            <a:chOff x="4610450" y="3703750"/>
            <a:chExt cx="453050" cy="332175"/>
          </a:xfrm>
        </p:grpSpPr>
        <p:sp>
          <p:nvSpPr>
            <p:cNvPr id="574" name="Google Shape;574;g7778645e5b_0_63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7778645e5b_0_63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6" name="Google Shape;576;g7778645e5b_0_637"/>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77" name="Google Shape;577;g7778645e5b_0_637"/>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0000"/>
                </a:solidFill>
                <a:latin typeface="Arial"/>
                <a:ea typeface="Arial"/>
                <a:cs typeface="Arial"/>
                <a:sym typeface="Arial"/>
              </a:rPr>
              <a:t>建築設計水準水平</a:t>
            </a:r>
            <a:r>
              <a:rPr lang="en" sz="1800" b="0" i="0" u="none" strike="noStrike" cap="none" dirty="0">
                <a:solidFill>
                  <a:srgbClr val="FFFFFF"/>
                </a:solidFill>
                <a:latin typeface="Arial"/>
                <a:ea typeface="Arial"/>
                <a:cs typeface="Arial"/>
                <a:sym typeface="Arial"/>
              </a:rPr>
              <a:t>明顯具有高度相關性，有接近指數成長的現象。</a:t>
            </a:r>
            <a:endParaRPr sz="1800" b="0" i="0" u="none" strike="noStrike" cap="none" dirty="0">
              <a:solidFill>
                <a:srgbClr val="FFFFFF"/>
              </a:solidFill>
              <a:latin typeface="Arial"/>
              <a:ea typeface="Arial"/>
              <a:cs typeface="Arial"/>
              <a:sym typeface="Arial"/>
            </a:endParaRPr>
          </a:p>
        </p:txBody>
      </p:sp>
      <p:pic>
        <p:nvPicPr>
          <p:cNvPr id="578" name="Google Shape;578;g7778645e5b_0_637"/>
          <p:cNvPicPr preferRelativeResize="0"/>
          <p:nvPr/>
        </p:nvPicPr>
        <p:blipFill rotWithShape="1">
          <a:blip r:embed="rId4">
            <a:alphaModFix/>
          </a:blip>
          <a:srcRect/>
          <a:stretch/>
        </p:blipFill>
        <p:spPr>
          <a:xfrm>
            <a:off x="1970050" y="1489300"/>
            <a:ext cx="4400200" cy="3192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g7778645e5b_0_65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48</a:t>
            </a:fld>
            <a:endParaRPr/>
          </a:p>
        </p:txBody>
      </p:sp>
      <p:grpSp>
        <p:nvGrpSpPr>
          <p:cNvPr id="584" name="Google Shape;584;g7778645e5b_0_651"/>
          <p:cNvGrpSpPr/>
          <p:nvPr/>
        </p:nvGrpSpPr>
        <p:grpSpPr>
          <a:xfrm>
            <a:off x="8256079" y="339298"/>
            <a:ext cx="552449" cy="405054"/>
            <a:chOff x="4610450" y="3703750"/>
            <a:chExt cx="453050" cy="332175"/>
          </a:xfrm>
        </p:grpSpPr>
        <p:sp>
          <p:nvSpPr>
            <p:cNvPr id="585" name="Google Shape;585;g7778645e5b_0_65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g7778645e5b_0_65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7" name="Google Shape;587;g7778645e5b_0_651"/>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88" name="Google Shape;588;g7778645e5b_0_651"/>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0000"/>
                </a:solidFill>
                <a:latin typeface="Arial"/>
                <a:ea typeface="Arial"/>
                <a:cs typeface="Arial"/>
                <a:sym typeface="Arial"/>
              </a:rPr>
              <a:t>郵遞區號編碼</a:t>
            </a:r>
            <a:r>
              <a:rPr lang="en" sz="1800" b="0" i="0" u="none" strike="noStrike" cap="none" dirty="0">
                <a:solidFill>
                  <a:srgbClr val="FFFFFF"/>
                </a:solidFill>
                <a:latin typeface="Arial"/>
                <a:ea typeface="Arial"/>
                <a:cs typeface="Arial"/>
                <a:sym typeface="Arial"/>
              </a:rPr>
              <a:t>圖形散佈不平均，因為郵遞區號是依地段一一編下去，所以可以從圖中看到的峰值看出，峰值通常為較貴，而越靠近峰值的地段都有明顯往上攀升的現象，所以可以推斷地段的好壞從這張圖可以明確地具有重大影響，甚</a:t>
            </a:r>
            <a:r>
              <a:rPr lang="zh-TW" altLang="en-US" sz="1800" b="0" i="0" u="none" strike="noStrike" cap="none" dirty="0">
                <a:solidFill>
                  <a:srgbClr val="FFFFFF"/>
                </a:solidFill>
                <a:latin typeface="Arial"/>
                <a:ea typeface="Arial"/>
                <a:cs typeface="Arial"/>
                <a:sym typeface="Arial"/>
              </a:rPr>
              <a:t>至</a:t>
            </a:r>
            <a:r>
              <a:rPr lang="en" sz="1800" b="0" i="0" u="none" strike="noStrike" cap="none" dirty="0">
                <a:solidFill>
                  <a:srgbClr val="FFFFFF"/>
                </a:solidFill>
                <a:latin typeface="Arial"/>
                <a:ea typeface="Arial"/>
                <a:cs typeface="Arial"/>
                <a:sym typeface="Arial"/>
              </a:rPr>
              <a:t>可以因為地段而拉高房</a:t>
            </a:r>
            <a:r>
              <a:rPr lang="zh-TW" altLang="en-US" sz="1800" b="0" i="0" u="none" strike="noStrike" cap="none" dirty="0">
                <a:solidFill>
                  <a:srgbClr val="FFFFFF"/>
                </a:solidFill>
                <a:latin typeface="Arial"/>
                <a:ea typeface="Arial"/>
                <a:cs typeface="Arial"/>
                <a:sym typeface="Arial"/>
              </a:rPr>
              <a:t>價</a:t>
            </a:r>
            <a:r>
              <a:rPr lang="en" sz="1800" b="0" i="0" u="none" strike="noStrike" cap="none" dirty="0">
                <a:solidFill>
                  <a:srgbClr val="FFFFFF"/>
                </a:solidFill>
                <a:latin typeface="Arial"/>
                <a:ea typeface="Arial"/>
                <a:cs typeface="Arial"/>
                <a:sym typeface="Arial"/>
              </a:rPr>
              <a:t>的平均一節。</a:t>
            </a:r>
            <a:endParaRPr sz="1800" b="0" i="0" u="none" strike="noStrike" cap="none" dirty="0">
              <a:solidFill>
                <a:srgbClr val="FFFFFF"/>
              </a:solidFill>
              <a:latin typeface="Arial"/>
              <a:ea typeface="Arial"/>
              <a:cs typeface="Arial"/>
              <a:sym typeface="Arial"/>
            </a:endParaRPr>
          </a:p>
        </p:txBody>
      </p:sp>
      <p:pic>
        <p:nvPicPr>
          <p:cNvPr id="589" name="Google Shape;589;g7778645e5b_0_651"/>
          <p:cNvPicPr preferRelativeResize="0"/>
          <p:nvPr/>
        </p:nvPicPr>
        <p:blipFill rotWithShape="1">
          <a:blip r:embed="rId4">
            <a:alphaModFix/>
          </a:blip>
          <a:srcRect/>
          <a:stretch/>
        </p:blipFill>
        <p:spPr>
          <a:xfrm>
            <a:off x="1871350" y="2242150"/>
            <a:ext cx="4305651" cy="2790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3"/>
        <p:cNvGrpSpPr/>
        <p:nvPr/>
      </p:nvGrpSpPr>
      <p:grpSpPr>
        <a:xfrm>
          <a:off x="0" y="0"/>
          <a:ext cx="0" cy="0"/>
          <a:chOff x="0" y="0"/>
          <a:chExt cx="0" cy="0"/>
        </a:xfrm>
      </p:grpSpPr>
      <p:sp>
        <p:nvSpPr>
          <p:cNvPr id="594" name="Google Shape;594;g7778645e5b_0_665"/>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49</a:t>
            </a:fld>
            <a:endParaRPr/>
          </a:p>
        </p:txBody>
      </p:sp>
      <p:grpSp>
        <p:nvGrpSpPr>
          <p:cNvPr id="595" name="Google Shape;595;g7778645e5b_0_665"/>
          <p:cNvGrpSpPr/>
          <p:nvPr/>
        </p:nvGrpSpPr>
        <p:grpSpPr>
          <a:xfrm>
            <a:off x="8256079" y="339298"/>
            <a:ext cx="552449" cy="405054"/>
            <a:chOff x="4610450" y="3703750"/>
            <a:chExt cx="453050" cy="332175"/>
          </a:xfrm>
        </p:grpSpPr>
        <p:sp>
          <p:nvSpPr>
            <p:cNvPr id="596" name="Google Shape;596;g7778645e5b_0_665"/>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g7778645e5b_0_665"/>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 name="Google Shape;598;g7778645e5b_0_665"/>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列出類別屬性與房價關係</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2400"/>
              </a:spcBef>
              <a:spcAft>
                <a:spcPts val="2400"/>
              </a:spcAft>
              <a:buClr>
                <a:srgbClr val="000000"/>
              </a:buClr>
              <a:buSzPts val="2500"/>
              <a:buFont typeface="Arial"/>
              <a:buNone/>
            </a:pPr>
            <a:endParaRPr sz="2500" b="0" i="0" u="none" strike="noStrike" cap="none">
              <a:solidFill>
                <a:srgbClr val="FFFFFF"/>
              </a:solidFill>
              <a:latin typeface="Times New Roman"/>
              <a:ea typeface="Times New Roman"/>
              <a:cs typeface="Times New Roman"/>
              <a:sym typeface="Times New Roman"/>
            </a:endParaRPr>
          </a:p>
        </p:txBody>
      </p:sp>
      <p:sp>
        <p:nvSpPr>
          <p:cNvPr id="599" name="Google Shape;599;g7778645e5b_0_665"/>
          <p:cNvSpPr txBox="1"/>
          <p:nvPr/>
        </p:nvSpPr>
        <p:spPr>
          <a:xfrm>
            <a:off x="689325" y="1040500"/>
            <a:ext cx="7484700" cy="84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0000"/>
                </a:solidFill>
                <a:latin typeface="Arial"/>
                <a:ea typeface="Arial"/>
                <a:cs typeface="Arial"/>
                <a:sym typeface="Arial"/>
              </a:rPr>
              <a:t>可以看的到海濱的地方</a:t>
            </a:r>
            <a:r>
              <a:rPr lang="en" sz="1800" b="0" i="0" u="none" strike="noStrike" cap="none" dirty="0">
                <a:solidFill>
                  <a:srgbClr val="FFFFFF"/>
                </a:solidFill>
                <a:latin typeface="Arial"/>
                <a:ea typeface="Arial"/>
                <a:cs typeface="Arial"/>
                <a:sym typeface="Arial"/>
              </a:rPr>
              <a:t>也明顯較貴，所以也對價錢相當的</a:t>
            </a:r>
            <a:r>
              <a:rPr lang="zh-TW" altLang="en-US" sz="1800" b="0" i="0" u="none" strike="noStrike" cap="none" dirty="0">
                <a:solidFill>
                  <a:srgbClr val="FFFFFF"/>
                </a:solidFill>
                <a:latin typeface="Arial"/>
                <a:ea typeface="Arial"/>
                <a:cs typeface="Arial"/>
                <a:sym typeface="Arial"/>
              </a:rPr>
              <a:t>影</a:t>
            </a:r>
            <a:r>
              <a:rPr lang="en" sz="1800" b="0" i="0" u="none" strike="noStrike" cap="none" dirty="0">
                <a:solidFill>
                  <a:srgbClr val="FFFFFF"/>
                </a:solidFill>
                <a:latin typeface="Arial"/>
                <a:ea typeface="Arial"/>
                <a:cs typeface="Arial"/>
                <a:sym typeface="Arial"/>
              </a:rPr>
              <a:t>響力。</a:t>
            </a:r>
            <a:endParaRPr sz="1800" b="0" i="0" u="none" strike="noStrike" cap="none" dirty="0">
              <a:solidFill>
                <a:srgbClr val="FFFFFF"/>
              </a:solidFill>
              <a:latin typeface="Arial"/>
              <a:ea typeface="Arial"/>
              <a:cs typeface="Arial"/>
              <a:sym typeface="Arial"/>
            </a:endParaRPr>
          </a:p>
        </p:txBody>
      </p:sp>
      <p:pic>
        <p:nvPicPr>
          <p:cNvPr id="600" name="Google Shape;600;g7778645e5b_0_665"/>
          <p:cNvPicPr preferRelativeResize="0"/>
          <p:nvPr/>
        </p:nvPicPr>
        <p:blipFill rotWithShape="1">
          <a:blip r:embed="rId4">
            <a:alphaModFix/>
          </a:blip>
          <a:srcRect/>
          <a:stretch/>
        </p:blipFill>
        <p:spPr>
          <a:xfrm>
            <a:off x="1817675" y="1573900"/>
            <a:ext cx="4306176" cy="302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750DC0-C647-48AA-BDF7-D2AB4D8F2EB7}"/>
              </a:ext>
            </a:extLst>
          </p:cNvPr>
          <p:cNvSpPr>
            <a:spLocks noGrp="1"/>
          </p:cNvSpPr>
          <p:nvPr>
            <p:ph type="title"/>
          </p:nvPr>
        </p:nvSpPr>
        <p:spPr/>
        <p:txBody>
          <a:bodyPr/>
          <a:lstStyle/>
          <a:p>
            <a:r>
              <a:rPr lang="zh-TW" altLang="en-US" dirty="0"/>
              <a:t>監督是學習方法</a:t>
            </a:r>
            <a:r>
              <a:rPr lang="en-US" altLang="zh-TW" dirty="0"/>
              <a:t>(Supervised learning)</a:t>
            </a:r>
            <a:endParaRPr lang="zh-TW" altLang="en-US" dirty="0"/>
          </a:p>
        </p:txBody>
      </p:sp>
      <p:sp>
        <p:nvSpPr>
          <p:cNvPr id="3" name="文字版面配置區 2">
            <a:extLst>
              <a:ext uri="{FF2B5EF4-FFF2-40B4-BE49-F238E27FC236}">
                <a16:creationId xmlns:a16="http://schemas.microsoft.com/office/drawing/2014/main" id="{BDB66264-0040-4B3E-B592-75A598C51524}"/>
              </a:ext>
            </a:extLst>
          </p:cNvPr>
          <p:cNvSpPr>
            <a:spLocks noGrp="1"/>
          </p:cNvSpPr>
          <p:nvPr>
            <p:ph type="body" idx="1"/>
          </p:nvPr>
        </p:nvSpPr>
        <p:spPr>
          <a:xfrm>
            <a:off x="787200" y="1494625"/>
            <a:ext cx="3512916" cy="2843700"/>
          </a:xfrm>
        </p:spPr>
        <p:txBody>
          <a:bodyPr/>
          <a:lstStyle/>
          <a:p>
            <a:r>
              <a:rPr lang="zh-TW" altLang="en-US" dirty="0">
                <a:hlinkClick r:id="rId2" tooltip="決策樹"/>
              </a:rPr>
              <a:t>決策樹</a:t>
            </a:r>
            <a:r>
              <a:rPr lang="en-US" altLang="zh-TW" dirty="0"/>
              <a:t>(Decision tree)</a:t>
            </a:r>
            <a:endParaRPr lang="zh-TW" altLang="en-US" dirty="0"/>
          </a:p>
          <a:p>
            <a:r>
              <a:rPr lang="zh-TW" altLang="en-US" dirty="0">
                <a:hlinkClick r:id="rId3" tooltip="整合學習"/>
              </a:rPr>
              <a:t>集成</a:t>
            </a:r>
            <a:r>
              <a:rPr lang="en-US" altLang="zh-TW" dirty="0"/>
              <a:t>ensemble</a:t>
            </a:r>
            <a:r>
              <a:rPr lang="zh-TW" altLang="en-US" dirty="0"/>
              <a:t>（</a:t>
            </a:r>
            <a:r>
              <a:rPr lang="zh-TW" altLang="en-US" dirty="0">
                <a:hlinkClick r:id="rId4" tooltip="Bagging演算法"/>
              </a:rPr>
              <a:t>裝袋</a:t>
            </a:r>
            <a:r>
              <a:rPr lang="en-US" altLang="zh-TW" dirty="0" err="1"/>
              <a:t>baging</a:t>
            </a:r>
            <a:r>
              <a:rPr lang="zh-TW" altLang="en-US" dirty="0"/>
              <a:t>，</a:t>
            </a:r>
            <a:r>
              <a:rPr lang="zh-TW" altLang="en-US" dirty="0">
                <a:hlinkClick r:id="rId5" tooltip="提升方法"/>
              </a:rPr>
              <a:t>提升</a:t>
            </a:r>
            <a:r>
              <a:rPr lang="en-US" altLang="zh-TW" dirty="0"/>
              <a:t>boosting</a:t>
            </a:r>
            <a:r>
              <a:rPr lang="zh-TW" altLang="en-US" dirty="0"/>
              <a:t>，</a:t>
            </a:r>
            <a:r>
              <a:rPr lang="zh-TW" altLang="en-US" dirty="0">
                <a:hlinkClick r:id="rId6" tooltip="隨機森林"/>
              </a:rPr>
              <a:t>隨機森林</a:t>
            </a:r>
            <a:r>
              <a:rPr lang="en-US" altLang="zh-TW" dirty="0"/>
              <a:t>random forest</a:t>
            </a:r>
            <a:r>
              <a:rPr lang="zh-TW" altLang="en-US" dirty="0"/>
              <a:t>）</a:t>
            </a:r>
          </a:p>
          <a:p>
            <a:r>
              <a:rPr lang="en-US" altLang="zh-TW" i="1" dirty="0">
                <a:hlinkClick r:id="rId7" tooltip="K-近鄰演算法"/>
              </a:rPr>
              <a:t>k</a:t>
            </a:r>
            <a:r>
              <a:rPr lang="en-US" altLang="zh-TW" dirty="0">
                <a:hlinkClick r:id="rId7" tooltip="K-近鄰演算法"/>
              </a:rPr>
              <a:t>-NN</a:t>
            </a:r>
            <a:r>
              <a:rPr lang="en-US" altLang="zh-TW" dirty="0"/>
              <a:t>(K nearest neighbors) </a:t>
            </a:r>
            <a:endParaRPr lang="zh-TW" altLang="en-US" dirty="0"/>
          </a:p>
          <a:p>
            <a:r>
              <a:rPr lang="zh-TW" altLang="en-US" dirty="0">
                <a:hlinkClick r:id="rId8" tooltip="線性回歸"/>
              </a:rPr>
              <a:t>線性回歸</a:t>
            </a:r>
            <a:r>
              <a:rPr lang="en-US" altLang="zh-TW" dirty="0"/>
              <a:t>(regression)</a:t>
            </a:r>
            <a:endParaRPr lang="zh-TW" altLang="en-US" dirty="0"/>
          </a:p>
          <a:p>
            <a:endParaRPr lang="zh-TW" altLang="en-US" dirty="0"/>
          </a:p>
        </p:txBody>
      </p:sp>
      <p:sp>
        <p:nvSpPr>
          <p:cNvPr id="4" name="文字版面配置區 3">
            <a:extLst>
              <a:ext uri="{FF2B5EF4-FFF2-40B4-BE49-F238E27FC236}">
                <a16:creationId xmlns:a16="http://schemas.microsoft.com/office/drawing/2014/main" id="{EB81E7EC-03A3-40E0-9F97-6F8642CE6B2A}"/>
              </a:ext>
            </a:extLst>
          </p:cNvPr>
          <p:cNvSpPr>
            <a:spLocks noGrp="1"/>
          </p:cNvSpPr>
          <p:nvPr>
            <p:ph type="body" idx="2"/>
          </p:nvPr>
        </p:nvSpPr>
        <p:spPr>
          <a:xfrm>
            <a:off x="4445379" y="1494625"/>
            <a:ext cx="3512916" cy="2843700"/>
          </a:xfrm>
        </p:spPr>
        <p:txBody>
          <a:bodyPr/>
          <a:lstStyle/>
          <a:p>
            <a:r>
              <a:rPr lang="zh-TW" altLang="en-US" dirty="0">
                <a:hlinkClick r:id="rId9" tooltip="樸素貝葉斯分類器"/>
              </a:rPr>
              <a:t>樸素貝葉斯</a:t>
            </a:r>
            <a:r>
              <a:rPr lang="en-US" altLang="zh-TW" dirty="0"/>
              <a:t>(</a:t>
            </a:r>
            <a:r>
              <a:rPr lang="en-US" altLang="zh-TW" dirty="0" err="1"/>
              <a:t>Beyes</a:t>
            </a:r>
            <a:r>
              <a:rPr lang="en-US" altLang="zh-TW" dirty="0"/>
              <a:t>)</a:t>
            </a:r>
            <a:endParaRPr lang="zh-TW" altLang="en-US" dirty="0"/>
          </a:p>
          <a:p>
            <a:r>
              <a:rPr lang="zh-TW" altLang="en-US" dirty="0">
                <a:hlinkClick r:id="rId10" tooltip="人工神經網路"/>
              </a:rPr>
              <a:t>神經網路</a:t>
            </a:r>
            <a:r>
              <a:rPr lang="en-US" altLang="zh-TW" dirty="0"/>
              <a:t>(neural network)</a:t>
            </a:r>
            <a:endParaRPr lang="zh-TW" altLang="en-US" dirty="0"/>
          </a:p>
          <a:p>
            <a:r>
              <a:rPr lang="zh-TW" altLang="en-US" dirty="0">
                <a:hlinkClick r:id="rId11" tooltip="邏輯回歸"/>
              </a:rPr>
              <a:t>邏輯回歸</a:t>
            </a:r>
            <a:r>
              <a:rPr lang="en-US" altLang="zh-TW" dirty="0"/>
              <a:t>(logic regression)</a:t>
            </a:r>
            <a:endParaRPr lang="zh-TW" altLang="en-US" dirty="0"/>
          </a:p>
          <a:p>
            <a:r>
              <a:rPr lang="zh-TW" altLang="en-US" dirty="0">
                <a:solidFill>
                  <a:srgbClr val="FFFF00"/>
                </a:solidFill>
                <a:hlinkClick r:id="rId12" tooltip="感知器">
                  <a:extLst>
                    <a:ext uri="{A12FA001-AC4F-418D-AE19-62706E023703}">
                      <ahyp:hlinkClr xmlns:ahyp="http://schemas.microsoft.com/office/drawing/2018/hyperlinkcolor" val="tx"/>
                    </a:ext>
                  </a:extLst>
                </a:hlinkClick>
              </a:rPr>
              <a:t>感知器</a:t>
            </a:r>
            <a:r>
              <a:rPr lang="en-US" altLang="zh-TW" dirty="0">
                <a:solidFill>
                  <a:srgbClr val="FFFF00"/>
                </a:solidFill>
              </a:rPr>
              <a:t>(Perceptron)</a:t>
            </a:r>
            <a:endParaRPr lang="zh-TW" altLang="en-US" dirty="0">
              <a:solidFill>
                <a:srgbClr val="FFFF00"/>
              </a:solidFill>
            </a:endParaRPr>
          </a:p>
          <a:p>
            <a:r>
              <a:rPr lang="zh-TW" altLang="en-US" dirty="0">
                <a:hlinkClick r:id="rId13" tooltip="支援向量機"/>
              </a:rPr>
              <a:t>支援向量機（</a:t>
            </a:r>
            <a:r>
              <a:rPr lang="en-US" altLang="zh-TW" dirty="0">
                <a:hlinkClick r:id="rId13" tooltip="支援向量機"/>
              </a:rPr>
              <a:t>Support Vector </a:t>
            </a:r>
            <a:r>
              <a:rPr lang="en-US" altLang="zh-TW" dirty="0" err="1">
                <a:hlinkClick r:id="rId13" tooltip="支援向量機"/>
              </a:rPr>
              <a:t>Mechine</a:t>
            </a:r>
            <a:r>
              <a:rPr lang="zh-TW" altLang="en-US" dirty="0">
                <a:hlinkClick r:id="rId13" tooltip="支援向量機"/>
              </a:rPr>
              <a:t>）</a:t>
            </a:r>
            <a:endParaRPr lang="zh-TW" altLang="en-US" dirty="0"/>
          </a:p>
          <a:p>
            <a:r>
              <a:rPr lang="zh-TW" altLang="en-US" dirty="0">
                <a:hlinkClick r:id="rId14" tooltip="相關向量機"/>
              </a:rPr>
              <a:t>相關向量機（</a:t>
            </a:r>
            <a:r>
              <a:rPr lang="en-US" altLang="zh-TW" dirty="0">
                <a:hlinkClick r:id="rId14" tooltip="相關向量機"/>
              </a:rPr>
              <a:t>Relation Vector </a:t>
            </a:r>
            <a:r>
              <a:rPr lang="en-US" altLang="zh-TW" dirty="0" err="1">
                <a:hlinkClick r:id="rId14" tooltip="相關向量機"/>
              </a:rPr>
              <a:t>Mechine</a:t>
            </a:r>
            <a:r>
              <a:rPr lang="zh-TW" altLang="en-US" dirty="0">
                <a:hlinkClick r:id="rId14" tooltip="相關向量機"/>
              </a:rPr>
              <a:t>）</a:t>
            </a:r>
            <a:endParaRPr lang="zh-TW" altLang="en-US" dirty="0"/>
          </a:p>
          <a:p>
            <a:endParaRPr lang="zh-TW" altLang="en-US" dirty="0"/>
          </a:p>
        </p:txBody>
      </p:sp>
      <p:sp>
        <p:nvSpPr>
          <p:cNvPr id="5" name="投影片編號版面配置區 4">
            <a:extLst>
              <a:ext uri="{FF2B5EF4-FFF2-40B4-BE49-F238E27FC236}">
                <a16:creationId xmlns:a16="http://schemas.microsoft.com/office/drawing/2014/main" id="{D6F9439D-DED4-4310-9263-87B7938979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24729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4"/>
        <p:cNvGrpSpPr/>
        <p:nvPr/>
      </p:nvGrpSpPr>
      <p:grpSpPr>
        <a:xfrm>
          <a:off x="0" y="0"/>
          <a:ext cx="0" cy="0"/>
          <a:chOff x="0" y="0"/>
          <a:chExt cx="0" cy="0"/>
        </a:xfrm>
      </p:grpSpPr>
      <p:sp>
        <p:nvSpPr>
          <p:cNvPr id="605" name="Google Shape;605;g7778645e5b_0_67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50</a:t>
            </a:fld>
            <a:endParaRPr/>
          </a:p>
        </p:txBody>
      </p:sp>
      <p:grpSp>
        <p:nvGrpSpPr>
          <p:cNvPr id="606" name="Google Shape;606;g7778645e5b_0_677"/>
          <p:cNvGrpSpPr/>
          <p:nvPr/>
        </p:nvGrpSpPr>
        <p:grpSpPr>
          <a:xfrm>
            <a:off x="8256079" y="339298"/>
            <a:ext cx="552449" cy="405054"/>
            <a:chOff x="4610450" y="3703750"/>
            <a:chExt cx="453050" cy="332175"/>
          </a:xfrm>
        </p:grpSpPr>
        <p:sp>
          <p:nvSpPr>
            <p:cNvPr id="607" name="Google Shape;607;g7778645e5b_0_67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7778645e5b_0_67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 name="Google Shape;609;g7778645e5b_0_677"/>
          <p:cNvSpPr txBox="1"/>
          <p:nvPr/>
        </p:nvSpPr>
        <p:spPr>
          <a:xfrm>
            <a:off x="470025" y="339300"/>
            <a:ext cx="7923300" cy="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1800"/>
              </a:spcAft>
              <a:buClr>
                <a:srgbClr val="000000"/>
              </a:buClr>
              <a:buSzPts val="2400"/>
              <a:buFont typeface="Arial"/>
              <a:buNone/>
            </a:pPr>
            <a:r>
              <a:rPr lang="en" sz="2400" b="0" i="0" u="none" strike="noStrike" cap="none">
                <a:solidFill>
                  <a:srgbClr val="FFFFFF"/>
                </a:solidFill>
                <a:latin typeface="Times New Roman"/>
                <a:ea typeface="Times New Roman"/>
                <a:cs typeface="Times New Roman"/>
                <a:sym typeface="Times New Roman"/>
              </a:rPr>
              <a:t>以熱力圖查看相關係數</a:t>
            </a:r>
            <a:endParaRPr sz="2400" b="0" i="0" u="none" strike="noStrike" cap="none">
              <a:solidFill>
                <a:srgbClr val="FFFFFF"/>
              </a:solidFill>
              <a:latin typeface="Times New Roman"/>
              <a:ea typeface="Times New Roman"/>
              <a:cs typeface="Times New Roman"/>
              <a:sym typeface="Times New Roman"/>
            </a:endParaRPr>
          </a:p>
        </p:txBody>
      </p:sp>
      <p:pic>
        <p:nvPicPr>
          <p:cNvPr id="610" name="Google Shape;610;g7778645e5b_0_677"/>
          <p:cNvPicPr preferRelativeResize="0"/>
          <p:nvPr/>
        </p:nvPicPr>
        <p:blipFill rotWithShape="1">
          <a:blip r:embed="rId4">
            <a:alphaModFix/>
          </a:blip>
          <a:srcRect/>
          <a:stretch/>
        </p:blipFill>
        <p:spPr>
          <a:xfrm>
            <a:off x="546225" y="2279625"/>
            <a:ext cx="3337200" cy="259200"/>
          </a:xfrm>
          <a:prstGeom prst="rect">
            <a:avLst/>
          </a:prstGeom>
          <a:noFill/>
          <a:ln>
            <a:noFill/>
          </a:ln>
        </p:spPr>
      </p:pic>
      <p:pic>
        <p:nvPicPr>
          <p:cNvPr id="611" name="Google Shape;611;g7778645e5b_0_677"/>
          <p:cNvPicPr preferRelativeResize="0"/>
          <p:nvPr/>
        </p:nvPicPr>
        <p:blipFill rotWithShape="1">
          <a:blip r:embed="rId5">
            <a:alphaModFix/>
          </a:blip>
          <a:srcRect/>
          <a:stretch/>
        </p:blipFill>
        <p:spPr>
          <a:xfrm>
            <a:off x="546225" y="3726525"/>
            <a:ext cx="7370296" cy="259200"/>
          </a:xfrm>
          <a:prstGeom prst="rect">
            <a:avLst/>
          </a:prstGeom>
          <a:noFill/>
          <a:ln>
            <a:noFill/>
          </a:ln>
        </p:spPr>
      </p:pic>
      <p:sp>
        <p:nvSpPr>
          <p:cNvPr id="612" name="Google Shape;612;g7778645e5b_0_677"/>
          <p:cNvSpPr txBox="1"/>
          <p:nvPr/>
        </p:nvSpPr>
        <p:spPr>
          <a:xfrm>
            <a:off x="470025" y="1477850"/>
            <a:ext cx="4292700" cy="577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180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計算資料彼此的相關係數比以陣列存取</a:t>
            </a:r>
            <a:endParaRPr sz="1800" b="0" i="0" u="none" strike="noStrike" cap="none">
              <a:solidFill>
                <a:srgbClr val="FFFFFF"/>
              </a:solidFill>
              <a:latin typeface="Times New Roman"/>
              <a:ea typeface="Times New Roman"/>
              <a:cs typeface="Times New Roman"/>
              <a:sym typeface="Times New Roman"/>
            </a:endParaRPr>
          </a:p>
        </p:txBody>
      </p:sp>
      <p:sp>
        <p:nvSpPr>
          <p:cNvPr id="613" name="Google Shape;613;g7778645e5b_0_677"/>
          <p:cNvSpPr txBox="1"/>
          <p:nvPr/>
        </p:nvSpPr>
        <p:spPr>
          <a:xfrm>
            <a:off x="622425" y="2925650"/>
            <a:ext cx="4292700" cy="577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1800"/>
              </a:spcAft>
              <a:buClr>
                <a:srgbClr val="000000"/>
              </a:buClr>
              <a:buSzPts val="1800"/>
              <a:buFont typeface="Arial"/>
              <a:buNone/>
            </a:pPr>
            <a:r>
              <a:rPr lang="en" sz="1800" b="0" i="0" u="none" strike="noStrike" cap="none">
                <a:solidFill>
                  <a:srgbClr val="FFFFFF"/>
                </a:solidFill>
                <a:latin typeface="Times New Roman"/>
                <a:ea typeface="Times New Roman"/>
                <a:cs typeface="Times New Roman"/>
                <a:sym typeface="Times New Roman"/>
              </a:rPr>
              <a:t>顯示熱力圖</a:t>
            </a:r>
            <a:endParaRPr sz="1800" b="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g7778645e5b_0_69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51</a:t>
            </a:fld>
            <a:endParaRPr/>
          </a:p>
        </p:txBody>
      </p:sp>
      <p:grpSp>
        <p:nvGrpSpPr>
          <p:cNvPr id="619" name="Google Shape;619;g7778645e5b_0_691"/>
          <p:cNvGrpSpPr/>
          <p:nvPr/>
        </p:nvGrpSpPr>
        <p:grpSpPr>
          <a:xfrm>
            <a:off x="8256079" y="339298"/>
            <a:ext cx="552449" cy="405054"/>
            <a:chOff x="4610450" y="3703750"/>
            <a:chExt cx="453050" cy="332175"/>
          </a:xfrm>
        </p:grpSpPr>
        <p:sp>
          <p:nvSpPr>
            <p:cNvPr id="620" name="Google Shape;620;g7778645e5b_0_691"/>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g7778645e5b_0_691"/>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22" name="Google Shape;622;g7778645e5b_0_691"/>
          <p:cNvPicPr preferRelativeResize="0"/>
          <p:nvPr/>
        </p:nvPicPr>
        <p:blipFill rotWithShape="1">
          <a:blip r:embed="rId4">
            <a:alphaModFix/>
          </a:blip>
          <a:srcRect/>
          <a:stretch/>
        </p:blipFill>
        <p:spPr>
          <a:xfrm>
            <a:off x="1332325" y="0"/>
            <a:ext cx="6025175" cy="507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6"/>
        <p:cNvGrpSpPr/>
        <p:nvPr/>
      </p:nvGrpSpPr>
      <p:grpSpPr>
        <a:xfrm>
          <a:off x="0" y="0"/>
          <a:ext cx="0" cy="0"/>
          <a:chOff x="0" y="0"/>
          <a:chExt cx="0" cy="0"/>
        </a:xfrm>
      </p:grpSpPr>
      <p:sp>
        <p:nvSpPr>
          <p:cNvPr id="627" name="Google Shape;627;g7778645e5b_0_705"/>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52</a:t>
            </a:fld>
            <a:endParaRPr/>
          </a:p>
        </p:txBody>
      </p:sp>
      <p:grpSp>
        <p:nvGrpSpPr>
          <p:cNvPr id="628" name="Google Shape;628;g7778645e5b_0_705"/>
          <p:cNvGrpSpPr/>
          <p:nvPr/>
        </p:nvGrpSpPr>
        <p:grpSpPr>
          <a:xfrm>
            <a:off x="8256079" y="339298"/>
            <a:ext cx="552449" cy="405054"/>
            <a:chOff x="4610450" y="3703750"/>
            <a:chExt cx="453050" cy="332175"/>
          </a:xfrm>
        </p:grpSpPr>
        <p:sp>
          <p:nvSpPr>
            <p:cNvPr id="629" name="Google Shape;629;g7778645e5b_0_705"/>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g7778645e5b_0_705"/>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31" name="Google Shape;631;g7778645e5b_0_705"/>
          <p:cNvPicPr preferRelativeResize="0"/>
          <p:nvPr/>
        </p:nvPicPr>
        <p:blipFill rotWithShape="1">
          <a:blip r:embed="rId4">
            <a:alphaModFix/>
          </a:blip>
          <a:srcRect r="75732"/>
          <a:stretch/>
        </p:blipFill>
        <p:spPr>
          <a:xfrm>
            <a:off x="6597204" y="71825"/>
            <a:ext cx="1447071" cy="5143501"/>
          </a:xfrm>
          <a:prstGeom prst="rect">
            <a:avLst/>
          </a:prstGeom>
          <a:noFill/>
          <a:ln>
            <a:noFill/>
          </a:ln>
        </p:spPr>
      </p:pic>
      <p:sp>
        <p:nvSpPr>
          <p:cNvPr id="632" name="Google Shape;632;g7778645e5b_0_705"/>
          <p:cNvSpPr txBox="1"/>
          <p:nvPr/>
        </p:nvSpPr>
        <p:spPr>
          <a:xfrm>
            <a:off x="1665250" y="1477275"/>
            <a:ext cx="43242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93C47D"/>
                </a:solidFill>
                <a:latin typeface="Arial"/>
                <a:ea typeface="Arial"/>
                <a:cs typeface="Arial"/>
                <a:sym typeface="Arial"/>
              </a:rPr>
              <a:t>深綠色</a:t>
            </a:r>
            <a:r>
              <a:rPr lang="en" sz="1800" b="0" i="0" u="none" strike="noStrike" cap="none">
                <a:solidFill>
                  <a:srgbClr val="FFFFFF"/>
                </a:solidFill>
                <a:latin typeface="Arial"/>
                <a:ea typeface="Arial"/>
                <a:cs typeface="Arial"/>
                <a:sym typeface="Arial"/>
              </a:rPr>
              <a:t>畫圈圍相關度較高的影響因子，其中</a:t>
            </a:r>
            <a:r>
              <a:rPr lang="en" sz="1800" b="0" i="0" u="none" strike="noStrike" cap="none">
                <a:solidFill>
                  <a:srgbClr val="FF0000"/>
                </a:solidFill>
                <a:latin typeface="Arial"/>
                <a:ea typeface="Arial"/>
                <a:cs typeface="Arial"/>
                <a:sym typeface="Arial"/>
              </a:rPr>
              <a:t>sqft_linving</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grade</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sqft_above</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sqft_living15</a:t>
            </a:r>
            <a:r>
              <a:rPr lang="en" sz="1800" b="0" i="0" u="none" strike="noStrike" cap="none">
                <a:solidFill>
                  <a:srgbClr val="FFFFFF"/>
                </a:solidFill>
                <a:latin typeface="Arial"/>
                <a:ea typeface="Arial"/>
                <a:cs typeface="Arial"/>
                <a:sym typeface="Arial"/>
              </a:rPr>
              <a:t>，我們都有在前面提到，</a:t>
            </a:r>
            <a:r>
              <a:rPr lang="en" sz="1800" b="0" i="0" u="none" strike="noStrike" cap="none">
                <a:solidFill>
                  <a:srgbClr val="B6D7A8"/>
                </a:solidFill>
                <a:latin typeface="Arial"/>
                <a:ea typeface="Arial"/>
                <a:cs typeface="Arial"/>
                <a:sym typeface="Arial"/>
              </a:rPr>
              <a:t>淺綠色</a:t>
            </a:r>
            <a:r>
              <a:rPr lang="en" sz="1800" b="0" i="0" u="none" strike="noStrike" cap="none">
                <a:solidFill>
                  <a:srgbClr val="FFFFFF"/>
                </a:solidFill>
                <a:latin typeface="Arial"/>
                <a:ea typeface="Arial"/>
                <a:cs typeface="Arial"/>
                <a:sym typeface="Arial"/>
              </a:rPr>
              <a:t>畫圈</a:t>
            </a:r>
            <a:r>
              <a:rPr lang="en" sz="1800" b="0" i="0" u="none" strike="noStrike" cap="none">
                <a:solidFill>
                  <a:srgbClr val="FF0000"/>
                </a:solidFill>
                <a:latin typeface="Arial"/>
                <a:ea typeface="Arial"/>
                <a:cs typeface="Arial"/>
                <a:sym typeface="Arial"/>
              </a:rPr>
              <a:t>bedroom</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bathrooms</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sqft_basement</a:t>
            </a:r>
            <a:r>
              <a:rPr lang="en" sz="1800" b="0" i="0" u="none" strike="noStrike" cap="none">
                <a:solidFill>
                  <a:srgbClr val="FFFFFF"/>
                </a:solidFill>
                <a:latin typeface="Arial"/>
                <a:ea typeface="Arial"/>
                <a:cs typeface="Arial"/>
                <a:sym typeface="Arial"/>
              </a:rPr>
              <a:t>、</a:t>
            </a:r>
            <a:r>
              <a:rPr lang="en" sz="1800" b="0" i="0" u="none" strike="noStrike" cap="none">
                <a:solidFill>
                  <a:srgbClr val="FF0000"/>
                </a:solidFill>
                <a:latin typeface="Arial"/>
                <a:ea typeface="Arial"/>
                <a:cs typeface="Arial"/>
                <a:sym typeface="Arial"/>
              </a:rPr>
              <a:t>view</a:t>
            </a:r>
            <a:r>
              <a:rPr lang="en" sz="1800" b="0" i="0" u="none" strike="noStrike" cap="none">
                <a:solidFill>
                  <a:srgbClr val="FFFFFF"/>
                </a:solidFill>
                <a:latin typeface="Arial"/>
                <a:ea typeface="Arial"/>
                <a:cs typeface="Arial"/>
                <a:sym typeface="Arial"/>
              </a:rPr>
              <a:t>，依樣有在前面提及，</a:t>
            </a:r>
            <a:r>
              <a:rPr lang="en" sz="1800" b="0" i="0" u="none" strike="noStrike" cap="none">
                <a:solidFill>
                  <a:srgbClr val="4A86E8"/>
                </a:solidFill>
                <a:latin typeface="Arial"/>
                <a:ea typeface="Arial"/>
                <a:cs typeface="Arial"/>
                <a:sym typeface="Arial"/>
              </a:rPr>
              <a:t>深藍色</a:t>
            </a:r>
            <a:r>
              <a:rPr lang="en" sz="1800" b="0" i="0" u="none" strike="noStrike" cap="none">
                <a:solidFill>
                  <a:srgbClr val="FFFFFF"/>
                </a:solidFill>
                <a:latin typeface="Arial"/>
                <a:ea typeface="Arial"/>
                <a:cs typeface="Arial"/>
                <a:sym typeface="Arial"/>
              </a:rPr>
              <a:t>畫圈，</a:t>
            </a:r>
            <a:r>
              <a:rPr lang="en" sz="1800" b="0" i="0" u="none" strike="noStrike" cap="none">
                <a:solidFill>
                  <a:srgbClr val="FF0000"/>
                </a:solidFill>
                <a:latin typeface="Arial"/>
                <a:ea typeface="Arial"/>
                <a:cs typeface="Arial"/>
                <a:sym typeface="Arial"/>
              </a:rPr>
              <a:t>zipcode</a:t>
            </a:r>
            <a:r>
              <a:rPr lang="en" sz="1800" b="0" i="0" u="none" strike="noStrike" cap="none">
                <a:solidFill>
                  <a:srgbClr val="FFFFFF"/>
                </a:solidFill>
                <a:latin typeface="Arial"/>
                <a:ea typeface="Arial"/>
                <a:cs typeface="Arial"/>
                <a:sym typeface="Arial"/>
              </a:rPr>
              <a:t>是因為有多峰值的原因，多峰值也代表特定區域，所以zipcode的編號是特定區間，而非隨著zipcode大小與房價成正比，所以在此當然不會有相關。</a:t>
            </a:r>
            <a:endParaRPr sz="1800" b="0" i="0" u="none" strike="noStrike" cap="none">
              <a:solidFill>
                <a:srgbClr val="FFFFFF"/>
              </a:solidFill>
              <a:latin typeface="Arial"/>
              <a:ea typeface="Arial"/>
              <a:cs typeface="Arial"/>
              <a:sym typeface="Arial"/>
            </a:endParaRPr>
          </a:p>
        </p:txBody>
      </p:sp>
      <p:sp>
        <p:nvSpPr>
          <p:cNvPr id="633" name="Google Shape;633;g7778645e5b_0_705"/>
          <p:cNvSpPr txBox="1"/>
          <p:nvPr/>
        </p:nvSpPr>
        <p:spPr>
          <a:xfrm>
            <a:off x="846050" y="698325"/>
            <a:ext cx="35319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以熱力圖檢驗相關性</a:t>
            </a:r>
            <a:endParaRPr sz="2400" b="0" i="0" u="none" strike="noStrike" cap="none">
              <a:solidFill>
                <a:srgbClr val="FFFFFF"/>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7"/>
        <p:cNvGrpSpPr/>
        <p:nvPr/>
      </p:nvGrpSpPr>
      <p:grpSpPr>
        <a:xfrm>
          <a:off x="0" y="0"/>
          <a:ext cx="0" cy="0"/>
          <a:chOff x="0" y="0"/>
          <a:chExt cx="0" cy="0"/>
        </a:xfrm>
      </p:grpSpPr>
      <p:sp>
        <p:nvSpPr>
          <p:cNvPr id="638" name="Google Shape;638;g7778645e5b_0_720"/>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53</a:t>
            </a:fld>
            <a:endParaRPr/>
          </a:p>
        </p:txBody>
      </p:sp>
      <p:grpSp>
        <p:nvGrpSpPr>
          <p:cNvPr id="639" name="Google Shape;639;g7778645e5b_0_720"/>
          <p:cNvGrpSpPr/>
          <p:nvPr/>
        </p:nvGrpSpPr>
        <p:grpSpPr>
          <a:xfrm>
            <a:off x="8256079" y="339298"/>
            <a:ext cx="552449" cy="405054"/>
            <a:chOff x="4610450" y="3703750"/>
            <a:chExt cx="453050" cy="332175"/>
          </a:xfrm>
        </p:grpSpPr>
        <p:sp>
          <p:nvSpPr>
            <p:cNvPr id="640" name="Google Shape;640;g7778645e5b_0_720"/>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g7778645e5b_0_720"/>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2" name="Google Shape;642;g7778645e5b_0_720"/>
          <p:cNvSpPr txBox="1"/>
          <p:nvPr/>
        </p:nvSpPr>
        <p:spPr>
          <a:xfrm>
            <a:off x="769850" y="698325"/>
            <a:ext cx="45930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以熱力圖查看前十高的相關係數</a:t>
            </a:r>
            <a:endParaRPr sz="2400" b="0" i="0" u="none" strike="noStrike" cap="none">
              <a:solidFill>
                <a:srgbClr val="FFFFFF"/>
              </a:solidFill>
              <a:latin typeface="IBM Plex Sans"/>
              <a:ea typeface="IBM Plex Sans"/>
              <a:cs typeface="IBM Plex Sans"/>
              <a:sym typeface="IBM Plex Sans"/>
            </a:endParaRPr>
          </a:p>
        </p:txBody>
      </p:sp>
      <p:pic>
        <p:nvPicPr>
          <p:cNvPr id="643" name="Google Shape;643;g7778645e5b_0_720"/>
          <p:cNvPicPr preferRelativeResize="0"/>
          <p:nvPr/>
        </p:nvPicPr>
        <p:blipFill rotWithShape="1">
          <a:blip r:embed="rId4">
            <a:alphaModFix/>
          </a:blip>
          <a:srcRect/>
          <a:stretch/>
        </p:blipFill>
        <p:spPr>
          <a:xfrm>
            <a:off x="769850" y="2084263"/>
            <a:ext cx="3914775" cy="171450"/>
          </a:xfrm>
          <a:prstGeom prst="rect">
            <a:avLst/>
          </a:prstGeom>
          <a:noFill/>
          <a:ln>
            <a:noFill/>
          </a:ln>
        </p:spPr>
      </p:pic>
      <p:pic>
        <p:nvPicPr>
          <p:cNvPr id="644" name="Google Shape;644;g7778645e5b_0_720"/>
          <p:cNvPicPr preferRelativeResize="0"/>
          <p:nvPr/>
        </p:nvPicPr>
        <p:blipFill rotWithShape="1">
          <a:blip r:embed="rId5">
            <a:alphaModFix/>
          </a:blip>
          <a:srcRect/>
          <a:stretch/>
        </p:blipFill>
        <p:spPr>
          <a:xfrm>
            <a:off x="769850" y="2833500"/>
            <a:ext cx="2752725" cy="161925"/>
          </a:xfrm>
          <a:prstGeom prst="rect">
            <a:avLst/>
          </a:prstGeom>
          <a:noFill/>
          <a:ln>
            <a:noFill/>
          </a:ln>
        </p:spPr>
      </p:pic>
      <p:pic>
        <p:nvPicPr>
          <p:cNvPr id="645" name="Google Shape;645;g7778645e5b_0_720"/>
          <p:cNvPicPr preferRelativeResize="0"/>
          <p:nvPr/>
        </p:nvPicPr>
        <p:blipFill rotWithShape="1">
          <a:blip r:embed="rId6">
            <a:alphaModFix/>
          </a:blip>
          <a:srcRect/>
          <a:stretch/>
        </p:blipFill>
        <p:spPr>
          <a:xfrm>
            <a:off x="769850" y="3689400"/>
            <a:ext cx="6467475" cy="333375"/>
          </a:xfrm>
          <a:prstGeom prst="rect">
            <a:avLst/>
          </a:prstGeom>
          <a:noFill/>
          <a:ln>
            <a:noFill/>
          </a:ln>
        </p:spPr>
      </p:pic>
      <p:sp>
        <p:nvSpPr>
          <p:cNvPr id="646" name="Google Shape;646;g7778645e5b_0_720"/>
          <p:cNvSpPr txBox="1"/>
          <p:nvPr/>
        </p:nvSpPr>
        <p:spPr>
          <a:xfrm>
            <a:off x="769850" y="1536525"/>
            <a:ext cx="56091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以房價為目標欄位對所有屬性比叫較取前10高</a:t>
            </a:r>
            <a:endParaRPr sz="1800" b="0" i="0" u="none" strike="noStrike" cap="none">
              <a:solidFill>
                <a:srgbClr val="FFFFFF"/>
              </a:solidFill>
              <a:latin typeface="IBM Plex Sans"/>
              <a:ea typeface="IBM Plex Sans"/>
              <a:cs typeface="IBM Plex Sans"/>
              <a:sym typeface="IBM Plex Sans"/>
            </a:endParaRPr>
          </a:p>
        </p:txBody>
      </p:sp>
      <p:sp>
        <p:nvSpPr>
          <p:cNvPr id="647" name="Google Shape;647;g7778645e5b_0_720"/>
          <p:cNvSpPr txBox="1"/>
          <p:nvPr/>
        </p:nvSpPr>
        <p:spPr>
          <a:xfrm>
            <a:off x="769850" y="2298525"/>
            <a:ext cx="56091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計算出前10高與房價的相關係數</a:t>
            </a:r>
            <a:endParaRPr sz="1800" b="0" i="0" u="none" strike="noStrike" cap="none">
              <a:solidFill>
                <a:srgbClr val="FFFFFF"/>
              </a:solidFill>
              <a:latin typeface="IBM Plex Sans"/>
              <a:ea typeface="IBM Plex Sans"/>
              <a:cs typeface="IBM Plex Sans"/>
              <a:sym typeface="IBM Plex Sans"/>
            </a:endParaRPr>
          </a:p>
        </p:txBody>
      </p:sp>
      <p:sp>
        <p:nvSpPr>
          <p:cNvPr id="648" name="Google Shape;648;g7778645e5b_0_720"/>
          <p:cNvSpPr txBox="1"/>
          <p:nvPr/>
        </p:nvSpPr>
        <p:spPr>
          <a:xfrm>
            <a:off x="769850" y="3136725"/>
            <a:ext cx="56091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顯示結果</a:t>
            </a:r>
            <a:endParaRPr sz="1800" b="0" i="0" u="none" strike="noStrike" cap="none">
              <a:solidFill>
                <a:srgbClr val="FFFFFF"/>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2"/>
        <p:cNvGrpSpPr/>
        <p:nvPr/>
      </p:nvGrpSpPr>
      <p:grpSpPr>
        <a:xfrm>
          <a:off x="0" y="0"/>
          <a:ext cx="0" cy="0"/>
          <a:chOff x="0" y="0"/>
          <a:chExt cx="0" cy="0"/>
        </a:xfrm>
      </p:grpSpPr>
      <p:sp>
        <p:nvSpPr>
          <p:cNvPr id="653" name="Google Shape;653;g7778645e5b_0_75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54</a:t>
            </a:fld>
            <a:endParaRPr/>
          </a:p>
        </p:txBody>
      </p:sp>
      <p:grpSp>
        <p:nvGrpSpPr>
          <p:cNvPr id="654" name="Google Shape;654;g7778645e5b_0_758"/>
          <p:cNvGrpSpPr/>
          <p:nvPr/>
        </p:nvGrpSpPr>
        <p:grpSpPr>
          <a:xfrm>
            <a:off x="8256079" y="339298"/>
            <a:ext cx="552449" cy="405054"/>
            <a:chOff x="4610450" y="3703750"/>
            <a:chExt cx="453050" cy="332175"/>
          </a:xfrm>
        </p:grpSpPr>
        <p:sp>
          <p:nvSpPr>
            <p:cNvPr id="655" name="Google Shape;655;g7778645e5b_0_75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7778645e5b_0_75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57" name="Google Shape;657;g7778645e5b_0_758"/>
          <p:cNvPicPr preferRelativeResize="0"/>
          <p:nvPr/>
        </p:nvPicPr>
        <p:blipFill rotWithShape="1">
          <a:blip r:embed="rId4">
            <a:alphaModFix/>
          </a:blip>
          <a:srcRect/>
          <a:stretch/>
        </p:blipFill>
        <p:spPr>
          <a:xfrm>
            <a:off x="1339097" y="241725"/>
            <a:ext cx="5810825" cy="47896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g7778645e5b_0_73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55</a:t>
            </a:fld>
            <a:endParaRPr/>
          </a:p>
        </p:txBody>
      </p:sp>
      <p:grpSp>
        <p:nvGrpSpPr>
          <p:cNvPr id="663" name="Google Shape;663;g7778645e5b_0_736"/>
          <p:cNvGrpSpPr/>
          <p:nvPr/>
        </p:nvGrpSpPr>
        <p:grpSpPr>
          <a:xfrm>
            <a:off x="8256079" y="339298"/>
            <a:ext cx="552449" cy="405054"/>
            <a:chOff x="4610450" y="3703750"/>
            <a:chExt cx="453050" cy="332175"/>
          </a:xfrm>
        </p:grpSpPr>
        <p:sp>
          <p:nvSpPr>
            <p:cNvPr id="664" name="Google Shape;664;g7778645e5b_0_73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7778645e5b_0_73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66" name="Google Shape;666;g7778645e5b_0_736"/>
          <p:cNvPicPr preferRelativeResize="0"/>
          <p:nvPr/>
        </p:nvPicPr>
        <p:blipFill rotWithShape="1">
          <a:blip r:embed="rId4">
            <a:alphaModFix/>
          </a:blip>
          <a:srcRect/>
          <a:stretch/>
        </p:blipFill>
        <p:spPr>
          <a:xfrm>
            <a:off x="1339097" y="241725"/>
            <a:ext cx="5810825" cy="4789650"/>
          </a:xfrm>
          <a:prstGeom prst="rect">
            <a:avLst/>
          </a:prstGeom>
          <a:noFill/>
          <a:ln w="9525" cap="flat" cmpd="sng">
            <a:solidFill>
              <a:srgbClr val="FF0000"/>
            </a:solidFill>
            <a:prstDash val="solid"/>
            <a:round/>
            <a:headEnd type="none" w="sm" len="sm"/>
            <a:tailEnd type="none" w="sm" len="sm"/>
          </a:ln>
        </p:spPr>
      </p:pic>
      <p:cxnSp>
        <p:nvCxnSpPr>
          <p:cNvPr id="667" name="Google Shape;667;g7778645e5b_0_736"/>
          <p:cNvCxnSpPr/>
          <p:nvPr/>
        </p:nvCxnSpPr>
        <p:spPr>
          <a:xfrm>
            <a:off x="2645600" y="349175"/>
            <a:ext cx="27000" cy="3894600"/>
          </a:xfrm>
          <a:prstGeom prst="straightConnector1">
            <a:avLst/>
          </a:prstGeom>
          <a:noFill/>
          <a:ln w="28575" cap="flat" cmpd="sng">
            <a:solidFill>
              <a:srgbClr val="FF0000"/>
            </a:solidFill>
            <a:prstDash val="solid"/>
            <a:round/>
            <a:headEnd type="none" w="sm" len="sm"/>
            <a:tailEnd type="none" w="sm" len="sm"/>
          </a:ln>
        </p:spPr>
      </p:cxnSp>
      <p:sp>
        <p:nvSpPr>
          <p:cNvPr id="668" name="Google Shape;668;g7778645e5b_0_736"/>
          <p:cNvSpPr/>
          <p:nvPr/>
        </p:nvSpPr>
        <p:spPr>
          <a:xfrm>
            <a:off x="2779900" y="1087800"/>
            <a:ext cx="1544400" cy="1477200"/>
          </a:xfrm>
          <a:prstGeom prst="rtTriangl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9" name="Google Shape;669;g7778645e5b_0_736"/>
          <p:cNvCxnSpPr/>
          <p:nvPr/>
        </p:nvCxnSpPr>
        <p:spPr>
          <a:xfrm>
            <a:off x="2403875" y="3800550"/>
            <a:ext cx="3881100" cy="26700"/>
          </a:xfrm>
          <a:prstGeom prst="straightConnector1">
            <a:avLst/>
          </a:prstGeom>
          <a:noFill/>
          <a:ln w="28575" cap="flat" cmpd="sng">
            <a:solidFill>
              <a:srgbClr val="00FF00"/>
            </a:solidFill>
            <a:prstDash val="solid"/>
            <a:round/>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3"/>
        <p:cNvGrpSpPr/>
        <p:nvPr/>
      </p:nvGrpSpPr>
      <p:grpSpPr>
        <a:xfrm>
          <a:off x="0" y="0"/>
          <a:ext cx="0" cy="0"/>
          <a:chOff x="0" y="0"/>
          <a:chExt cx="0" cy="0"/>
        </a:xfrm>
      </p:grpSpPr>
      <p:sp>
        <p:nvSpPr>
          <p:cNvPr id="674" name="Google Shape;674;g7778645e5b_0_77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56</a:t>
            </a:fld>
            <a:endParaRPr/>
          </a:p>
        </p:txBody>
      </p:sp>
      <p:grpSp>
        <p:nvGrpSpPr>
          <p:cNvPr id="675" name="Google Shape;675;g7778645e5b_0_773"/>
          <p:cNvGrpSpPr/>
          <p:nvPr/>
        </p:nvGrpSpPr>
        <p:grpSpPr>
          <a:xfrm>
            <a:off x="8256079" y="339298"/>
            <a:ext cx="552449" cy="405054"/>
            <a:chOff x="4610450" y="3703750"/>
            <a:chExt cx="453050" cy="332175"/>
          </a:xfrm>
        </p:grpSpPr>
        <p:sp>
          <p:nvSpPr>
            <p:cNvPr id="676" name="Google Shape;676;g7778645e5b_0_773"/>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g7778645e5b_0_773"/>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8" name="Google Shape;678;g7778645e5b_0_773"/>
          <p:cNvSpPr txBox="1"/>
          <p:nvPr/>
        </p:nvSpPr>
        <p:spPr>
          <a:xfrm>
            <a:off x="617750" y="846050"/>
            <a:ext cx="5962800" cy="333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dirty="0">
                <a:solidFill>
                  <a:srgbClr val="FFFFFF"/>
                </a:solidFill>
                <a:latin typeface="Times New Roman"/>
                <a:ea typeface="Times New Roman"/>
                <a:cs typeface="Times New Roman"/>
                <a:sym typeface="Times New Roman"/>
              </a:rPr>
              <a:t>可以看到相關性前幾項依序為</a:t>
            </a:r>
            <a:r>
              <a:rPr lang="en" sz="1700" b="0" i="0" u="none" strike="noStrike" cap="none" dirty="0">
                <a:solidFill>
                  <a:srgbClr val="FFFFFF"/>
                </a:solidFill>
                <a:latin typeface="Calibri"/>
                <a:ea typeface="Calibri"/>
                <a:cs typeface="Calibri"/>
                <a:sym typeface="Calibri"/>
              </a:rPr>
              <a:t>sqft_living</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grade</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sqft_above</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sqft_living15</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bathrooms</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view</a:t>
            </a:r>
            <a:r>
              <a:rPr lang="en" sz="1700" b="0" i="0" u="none" strike="noStrike" cap="none" dirty="0">
                <a:solidFill>
                  <a:srgbClr val="FFFFFF"/>
                </a:solidFill>
                <a:latin typeface="Times New Roman"/>
                <a:ea typeface="Times New Roman"/>
                <a:cs typeface="Times New Roman"/>
                <a:sym typeface="Times New Roman"/>
              </a:rPr>
              <a:t>、</a:t>
            </a:r>
            <a:r>
              <a:rPr lang="en" sz="1700" b="0" i="0" u="none" strike="noStrike" cap="none" dirty="0">
                <a:solidFill>
                  <a:srgbClr val="FFFFFF"/>
                </a:solidFill>
                <a:latin typeface="Calibri"/>
                <a:ea typeface="Calibri"/>
                <a:cs typeface="Calibri"/>
                <a:sym typeface="Calibri"/>
              </a:rPr>
              <a:t>sqft_basement</a:t>
            </a:r>
            <a:r>
              <a:rPr lang="en" sz="1700" b="0" i="0" u="none" strike="noStrike" cap="none" dirty="0">
                <a:solidFill>
                  <a:srgbClr val="FFFFFF"/>
                </a:solidFill>
                <a:latin typeface="Times New Roman"/>
                <a:ea typeface="Times New Roman"/>
                <a:cs typeface="Times New Roman"/>
                <a:sym typeface="Times New Roman"/>
              </a:rPr>
              <a:t>。</a:t>
            </a:r>
            <a:endParaRPr sz="17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dirty="0">
                <a:solidFill>
                  <a:srgbClr val="FFFFFF"/>
                </a:solidFill>
                <a:latin typeface="Times New Roman"/>
                <a:ea typeface="Times New Roman"/>
                <a:cs typeface="Times New Roman"/>
                <a:sym typeface="Times New Roman"/>
              </a:rPr>
              <a:t>圖中，從三角形範圍，可以明顯地得知，</a:t>
            </a:r>
            <a:r>
              <a:rPr lang="en" sz="1700" b="0" i="0" u="none" strike="noStrike" cap="none" dirty="0">
                <a:solidFill>
                  <a:srgbClr val="FFFFFF"/>
                </a:solidFill>
                <a:latin typeface="Calibri"/>
                <a:ea typeface="Calibri"/>
                <a:cs typeface="Calibri"/>
                <a:sym typeface="Calibri"/>
              </a:rPr>
              <a:t> </a:t>
            </a:r>
            <a:r>
              <a:rPr lang="zh-TW" altLang="en-US" sz="1700" b="0" i="0" u="none" strike="noStrike" cap="none" dirty="0">
                <a:solidFill>
                  <a:srgbClr val="FFFFFF"/>
                </a:solidFill>
                <a:latin typeface="Calibri"/>
                <a:ea typeface="Calibri"/>
                <a:cs typeface="Calibri"/>
                <a:sym typeface="Calibri"/>
              </a:rPr>
              <a:t>它</a:t>
            </a:r>
            <a:r>
              <a:rPr lang="en" sz="1700" b="0" i="0" u="none" strike="noStrike" cap="none" dirty="0">
                <a:solidFill>
                  <a:srgbClr val="FFFFFF"/>
                </a:solidFill>
                <a:latin typeface="Times New Roman"/>
                <a:ea typeface="Times New Roman"/>
                <a:cs typeface="Times New Roman"/>
                <a:sym typeface="Times New Roman"/>
              </a:rPr>
              <a:t>們彼此因子相互也是有一定的關係，且最低的相關係</a:t>
            </a:r>
            <a:r>
              <a:rPr lang="zh-TW" altLang="en-US" sz="1700" b="0" i="0" u="none" strike="noStrike" cap="none" dirty="0">
                <a:solidFill>
                  <a:srgbClr val="FFFFFF"/>
                </a:solidFill>
                <a:latin typeface="Times New Roman"/>
                <a:ea typeface="Times New Roman"/>
                <a:cs typeface="Times New Roman"/>
                <a:sym typeface="Times New Roman"/>
              </a:rPr>
              <a:t>數</a:t>
            </a:r>
            <a:r>
              <a:rPr lang="en" sz="1700" b="0" i="0" u="none" strike="noStrike" cap="none" dirty="0">
                <a:solidFill>
                  <a:srgbClr val="FFFFFF"/>
                </a:solidFill>
                <a:latin typeface="Times New Roman"/>
                <a:ea typeface="Times New Roman"/>
                <a:cs typeface="Times New Roman"/>
                <a:sym typeface="Times New Roman"/>
              </a:rPr>
              <a:t>是</a:t>
            </a:r>
            <a:r>
              <a:rPr lang="en" sz="1700" b="0" i="0" u="none" strike="noStrike" cap="none" dirty="0">
                <a:solidFill>
                  <a:srgbClr val="FFFFFF"/>
                </a:solidFill>
                <a:latin typeface="Calibri"/>
                <a:ea typeface="Calibri"/>
                <a:cs typeface="Calibri"/>
                <a:sym typeface="Calibri"/>
              </a:rPr>
              <a:t>0.57</a:t>
            </a:r>
            <a:r>
              <a:rPr lang="en" sz="1700" b="0" i="0" u="none" strike="noStrike" cap="none" dirty="0">
                <a:solidFill>
                  <a:srgbClr val="FFFFFF"/>
                </a:solidFill>
                <a:latin typeface="Times New Roman"/>
                <a:ea typeface="Times New Roman"/>
                <a:cs typeface="Times New Roman"/>
                <a:sym typeface="Times New Roman"/>
              </a:rPr>
              <a:t>，代表</a:t>
            </a:r>
            <a:r>
              <a:rPr lang="en" sz="1700" b="0" i="0" u="none" strike="noStrike" cap="none" dirty="0">
                <a:solidFill>
                  <a:srgbClr val="FFFFFF"/>
                </a:solidFill>
                <a:latin typeface="Calibri"/>
                <a:ea typeface="Calibri"/>
                <a:cs typeface="Calibri"/>
                <a:sym typeface="Calibri"/>
              </a:rPr>
              <a:t>bathrooms</a:t>
            </a:r>
            <a:r>
              <a:rPr lang="en" sz="1700" b="0" i="0" u="none" strike="noStrike" cap="none" dirty="0">
                <a:solidFill>
                  <a:srgbClr val="FFFFFF"/>
                </a:solidFill>
                <a:latin typeface="Times New Roman"/>
                <a:ea typeface="Times New Roman"/>
                <a:cs typeface="Times New Roman"/>
                <a:sym typeface="Times New Roman"/>
              </a:rPr>
              <a:t>與</a:t>
            </a:r>
            <a:r>
              <a:rPr lang="en" sz="1700" b="0" i="0" u="none" strike="noStrike" cap="none" dirty="0">
                <a:solidFill>
                  <a:srgbClr val="FFFFFF"/>
                </a:solidFill>
                <a:latin typeface="Calibri"/>
                <a:ea typeface="Calibri"/>
                <a:cs typeface="Calibri"/>
                <a:sym typeface="Calibri"/>
              </a:rPr>
              <a:t>sqft_living</a:t>
            </a:r>
            <a:r>
              <a:rPr lang="en" sz="1700" b="0" i="0" u="none" strike="noStrike" cap="none" dirty="0">
                <a:solidFill>
                  <a:srgbClr val="FFFFFF"/>
                </a:solidFill>
                <a:latin typeface="Times New Roman"/>
                <a:ea typeface="Times New Roman"/>
                <a:cs typeface="Times New Roman"/>
                <a:sym typeface="Times New Roman"/>
              </a:rPr>
              <a:t>，相互關係為</a:t>
            </a:r>
            <a:r>
              <a:rPr lang="en" sz="1700" b="0" i="0" u="none" strike="noStrike" cap="none" dirty="0">
                <a:solidFill>
                  <a:srgbClr val="FFFFFF"/>
                </a:solidFill>
                <a:latin typeface="Calibri"/>
                <a:ea typeface="Calibri"/>
                <a:cs typeface="Calibri"/>
                <a:sym typeface="Calibri"/>
              </a:rPr>
              <a:t>(</a:t>
            </a:r>
            <a:r>
              <a:rPr lang="en" sz="1700" b="0" i="0" u="none" strike="noStrike" cap="none" dirty="0">
                <a:solidFill>
                  <a:srgbClr val="FFFFFF"/>
                </a:solidFill>
                <a:latin typeface="Times New Roman"/>
                <a:ea typeface="Times New Roman"/>
                <a:cs typeface="Times New Roman"/>
                <a:sym typeface="Times New Roman"/>
              </a:rPr>
              <a:t>彼此影響對方數值成正比的性質</a:t>
            </a:r>
            <a:r>
              <a:rPr lang="en" sz="1700" b="0" i="0" u="none" strike="noStrike" cap="none" dirty="0">
                <a:solidFill>
                  <a:srgbClr val="FFFFFF"/>
                </a:solidFill>
                <a:latin typeface="Calibri"/>
                <a:ea typeface="Calibri"/>
                <a:cs typeface="Calibri"/>
                <a:sym typeface="Calibri"/>
              </a:rPr>
              <a:t>)0.57</a:t>
            </a:r>
            <a:r>
              <a:rPr lang="en" sz="1700" b="0" i="0" u="none" strike="noStrike" cap="none" dirty="0">
                <a:solidFill>
                  <a:srgbClr val="FFFFFF"/>
                </a:solidFill>
                <a:latin typeface="Times New Roman"/>
                <a:ea typeface="Times New Roman"/>
                <a:cs typeface="Times New Roman"/>
                <a:sym typeface="Times New Roman"/>
              </a:rPr>
              <a:t>，再看到他們彼此對房價的影響，</a:t>
            </a:r>
            <a:r>
              <a:rPr lang="en" sz="1700" b="0" i="0" u="none" strike="noStrike" cap="none" dirty="0">
                <a:solidFill>
                  <a:srgbClr val="FFFFFF"/>
                </a:solidFill>
                <a:latin typeface="Calibri"/>
                <a:ea typeface="Calibri"/>
                <a:cs typeface="Calibri"/>
                <a:sym typeface="Calibri"/>
              </a:rPr>
              <a:t>0.52</a:t>
            </a:r>
            <a:r>
              <a:rPr lang="en" sz="1700" b="0" i="0" u="none" strike="noStrike" cap="none" dirty="0">
                <a:solidFill>
                  <a:srgbClr val="FFFFFF"/>
                </a:solidFill>
                <a:latin typeface="Times New Roman"/>
                <a:ea typeface="Times New Roman"/>
                <a:cs typeface="Times New Roman"/>
                <a:sym typeface="Times New Roman"/>
              </a:rPr>
              <a:t>和</a:t>
            </a:r>
            <a:r>
              <a:rPr lang="en" sz="1700" b="0" i="0" u="none" strike="noStrike" cap="none" dirty="0">
                <a:solidFill>
                  <a:srgbClr val="FFFFFF"/>
                </a:solidFill>
                <a:latin typeface="Calibri"/>
                <a:ea typeface="Calibri"/>
                <a:cs typeface="Calibri"/>
                <a:sym typeface="Calibri"/>
              </a:rPr>
              <a:t>0.59</a:t>
            </a:r>
            <a:r>
              <a:rPr lang="en" sz="1700" b="0" i="0" u="none" strike="noStrike" cap="none" dirty="0">
                <a:solidFill>
                  <a:srgbClr val="FFFFFF"/>
                </a:solidFill>
                <a:latin typeface="Times New Roman"/>
                <a:ea typeface="Times New Roman"/>
                <a:cs typeface="Times New Roman"/>
                <a:sym typeface="Times New Roman"/>
              </a:rPr>
              <a:t>，也都對房價有著不小的影響力；在看最高的相關係數是</a:t>
            </a:r>
            <a:r>
              <a:rPr lang="en" sz="1700" b="0" i="0" u="none" strike="noStrike" cap="none" dirty="0">
                <a:solidFill>
                  <a:srgbClr val="FFFFFF"/>
                </a:solidFill>
                <a:latin typeface="Calibri"/>
                <a:ea typeface="Calibri"/>
                <a:cs typeface="Calibri"/>
                <a:sym typeface="Calibri"/>
              </a:rPr>
              <a:t>0.88(sqft_living</a:t>
            </a:r>
            <a:r>
              <a:rPr lang="en" sz="1700" b="0" i="0" u="none" strike="noStrike" cap="none" dirty="0">
                <a:solidFill>
                  <a:srgbClr val="FFFFFF"/>
                </a:solidFill>
                <a:latin typeface="Times New Roman"/>
                <a:ea typeface="Times New Roman"/>
                <a:cs typeface="Times New Roman"/>
                <a:sym typeface="Times New Roman"/>
              </a:rPr>
              <a:t>與</a:t>
            </a:r>
            <a:r>
              <a:rPr lang="en" sz="1700" b="0" i="0" u="none" strike="noStrike" cap="none" dirty="0">
                <a:solidFill>
                  <a:srgbClr val="FFFFFF"/>
                </a:solidFill>
                <a:latin typeface="Calibri"/>
                <a:ea typeface="Calibri"/>
                <a:cs typeface="Calibri"/>
                <a:sym typeface="Calibri"/>
              </a:rPr>
              <a:t>sqft_above)</a:t>
            </a:r>
            <a:r>
              <a:rPr lang="en" sz="1700" b="0" i="0" u="none" strike="noStrike" cap="none" dirty="0">
                <a:solidFill>
                  <a:srgbClr val="FFFFFF"/>
                </a:solidFill>
                <a:latin typeface="Times New Roman"/>
                <a:ea typeface="Times New Roman"/>
                <a:cs typeface="Times New Roman"/>
                <a:sym typeface="Times New Roman"/>
              </a:rPr>
              <a:t>，他們與</a:t>
            </a:r>
            <a:r>
              <a:rPr lang="en" sz="1700" b="0" i="0" u="none" strike="noStrike" cap="none" dirty="0">
                <a:solidFill>
                  <a:srgbClr val="FFFFFF"/>
                </a:solidFill>
                <a:latin typeface="Calibri"/>
                <a:ea typeface="Calibri"/>
                <a:cs typeface="Calibri"/>
                <a:sym typeface="Calibri"/>
              </a:rPr>
              <a:t>price</a:t>
            </a:r>
            <a:r>
              <a:rPr lang="en" sz="1700" b="0" i="0" u="none" strike="noStrike" cap="none" dirty="0">
                <a:solidFill>
                  <a:srgbClr val="FFFFFF"/>
                </a:solidFill>
                <a:latin typeface="Times New Roman"/>
                <a:ea typeface="Times New Roman"/>
                <a:cs typeface="Times New Roman"/>
                <a:sym typeface="Times New Roman"/>
              </a:rPr>
              <a:t>的相關係數，分別是</a:t>
            </a:r>
            <a:r>
              <a:rPr lang="en" sz="1700" b="0" i="0" u="none" strike="noStrike" cap="none" dirty="0">
                <a:solidFill>
                  <a:srgbClr val="FFFFFF"/>
                </a:solidFill>
                <a:latin typeface="Calibri"/>
                <a:ea typeface="Calibri"/>
                <a:cs typeface="Calibri"/>
                <a:sym typeface="Calibri"/>
              </a:rPr>
              <a:t>0.7</a:t>
            </a:r>
            <a:r>
              <a:rPr lang="en" sz="1700" b="0" i="0" u="none" strike="noStrike" cap="none" dirty="0">
                <a:solidFill>
                  <a:srgbClr val="FFFFFF"/>
                </a:solidFill>
                <a:latin typeface="Times New Roman"/>
                <a:ea typeface="Times New Roman"/>
                <a:cs typeface="Times New Roman"/>
                <a:sym typeface="Times New Roman"/>
              </a:rPr>
              <a:t>和</a:t>
            </a:r>
            <a:r>
              <a:rPr lang="en" sz="1700" b="0" i="0" u="none" strike="noStrike" cap="none" dirty="0">
                <a:solidFill>
                  <a:srgbClr val="FFFFFF"/>
                </a:solidFill>
                <a:latin typeface="Calibri"/>
                <a:ea typeface="Calibri"/>
                <a:cs typeface="Calibri"/>
                <a:sym typeface="Calibri"/>
              </a:rPr>
              <a:t>0.60</a:t>
            </a:r>
            <a:r>
              <a:rPr lang="en" sz="1700" b="0" i="0" u="none" strike="noStrike" cap="none" dirty="0">
                <a:solidFill>
                  <a:srgbClr val="FFFFFF"/>
                </a:solidFill>
                <a:latin typeface="Times New Roman"/>
                <a:ea typeface="Times New Roman"/>
                <a:cs typeface="Times New Roman"/>
                <a:sym typeface="Times New Roman"/>
              </a:rPr>
              <a:t>，由此可以推論結果，當房價越貴實，</a:t>
            </a:r>
            <a:r>
              <a:rPr lang="en" sz="1700" b="0" i="0" u="none" strike="noStrike" cap="none" dirty="0">
                <a:solidFill>
                  <a:srgbClr val="FF0000"/>
                </a:solidFill>
                <a:latin typeface="Times New Roman"/>
                <a:ea typeface="Times New Roman"/>
                <a:cs typeface="Times New Roman"/>
                <a:sym typeface="Times New Roman"/>
              </a:rPr>
              <a:t>相關係數與房價越高</a:t>
            </a:r>
            <a:r>
              <a:rPr lang="en" sz="1700" b="0" i="0" u="none" strike="noStrike" cap="none" dirty="0">
                <a:solidFill>
                  <a:srgbClr val="FFFFFF"/>
                </a:solidFill>
                <a:latin typeface="Times New Roman"/>
                <a:ea typeface="Times New Roman"/>
                <a:cs typeface="Times New Roman"/>
                <a:sym typeface="Times New Roman"/>
              </a:rPr>
              <a:t>的欄位數值也會越高，且欄位數值互相關聯的話也會使彼此呈現正相關的性質。</a:t>
            </a:r>
            <a:endParaRPr sz="1900" b="0" i="0" u="none" strike="noStrike" cap="none" dirty="0">
              <a:solidFill>
                <a:srgbClr val="FFFFF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2"/>
        <p:cNvGrpSpPr/>
        <p:nvPr/>
      </p:nvGrpSpPr>
      <p:grpSpPr>
        <a:xfrm>
          <a:off x="0" y="0"/>
          <a:ext cx="0" cy="0"/>
          <a:chOff x="0" y="0"/>
          <a:chExt cx="0" cy="0"/>
        </a:xfrm>
      </p:grpSpPr>
      <p:sp>
        <p:nvSpPr>
          <p:cNvPr id="683" name="Google Shape;683;g7778645e5b_0_78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57</a:t>
            </a:fld>
            <a:endParaRPr/>
          </a:p>
        </p:txBody>
      </p:sp>
      <p:grpSp>
        <p:nvGrpSpPr>
          <p:cNvPr id="684" name="Google Shape;684;g7778645e5b_0_787"/>
          <p:cNvGrpSpPr/>
          <p:nvPr/>
        </p:nvGrpSpPr>
        <p:grpSpPr>
          <a:xfrm>
            <a:off x="8256079" y="339298"/>
            <a:ext cx="552449" cy="405054"/>
            <a:chOff x="4610450" y="3703750"/>
            <a:chExt cx="453050" cy="332175"/>
          </a:xfrm>
        </p:grpSpPr>
        <p:sp>
          <p:nvSpPr>
            <p:cNvPr id="685" name="Google Shape;685;g7778645e5b_0_78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g7778645e5b_0_78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7" name="Google Shape;687;g7778645e5b_0_787"/>
          <p:cNvSpPr txBox="1"/>
          <p:nvPr/>
        </p:nvSpPr>
        <p:spPr>
          <a:xfrm>
            <a:off x="617750" y="846050"/>
            <a:ext cx="5962800" cy="333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1.sqft_living</a:t>
            </a:r>
            <a:r>
              <a:rPr lang="en" sz="1800" b="0" i="0" u="none" strike="noStrike" cap="none">
                <a:solidFill>
                  <a:srgbClr val="FFFFFF"/>
                </a:solidFill>
                <a:latin typeface="Times New Roman"/>
                <a:ea typeface="Times New Roman"/>
                <a:cs typeface="Times New Roman"/>
                <a:sym typeface="Times New Roman"/>
              </a:rPr>
              <a:t>與</a:t>
            </a:r>
            <a:r>
              <a:rPr lang="en" sz="1800" b="0" i="0" u="none" strike="noStrike" cap="none">
                <a:solidFill>
                  <a:srgbClr val="FFFFFF"/>
                </a:solidFill>
                <a:latin typeface="Arial"/>
                <a:ea typeface="Arial"/>
                <a:cs typeface="Arial"/>
                <a:sym typeface="Arial"/>
              </a:rPr>
              <a:t>sqft_above</a:t>
            </a:r>
            <a:r>
              <a:rPr lang="en" sz="1800" b="0" i="0" u="none" strike="noStrike" cap="none">
                <a:solidFill>
                  <a:srgbClr val="FFFFFF"/>
                </a:solidFill>
                <a:latin typeface="Times New Roman"/>
                <a:ea typeface="Times New Roman"/>
                <a:cs typeface="Times New Roman"/>
                <a:sym typeface="Times New Roman"/>
              </a:rPr>
              <a:t>，公寓內居住空間與地面以上內部的房屋空間當然會呈正相關，他們也會與房價呈正相關。</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180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2.lat</a:t>
            </a:r>
            <a:r>
              <a:rPr lang="en" sz="1800" b="0" i="0" u="none" strike="noStrike" cap="none">
                <a:solidFill>
                  <a:srgbClr val="FFFFFF"/>
                </a:solidFill>
                <a:latin typeface="Times New Roman"/>
                <a:ea typeface="Times New Roman"/>
                <a:cs typeface="Times New Roman"/>
                <a:sym typeface="Times New Roman"/>
              </a:rPr>
              <a:t>與</a:t>
            </a:r>
            <a:r>
              <a:rPr lang="en" sz="1800" b="0" i="0" u="none" strike="noStrike" cap="none">
                <a:solidFill>
                  <a:srgbClr val="FFFFFF"/>
                </a:solidFill>
                <a:latin typeface="Arial"/>
                <a:ea typeface="Arial"/>
                <a:cs typeface="Arial"/>
                <a:sym typeface="Arial"/>
              </a:rPr>
              <a:t>price</a:t>
            </a:r>
            <a:r>
              <a:rPr lang="en" sz="1800" b="0" i="0" u="none" strike="noStrike" cap="none">
                <a:solidFill>
                  <a:srgbClr val="FFFFFF"/>
                </a:solidFill>
                <a:latin typeface="Times New Roman"/>
                <a:ea typeface="Times New Roman"/>
                <a:cs typeface="Times New Roman"/>
                <a:sym typeface="Times New Roman"/>
              </a:rPr>
              <a:t>，雖然他們相關係數為</a:t>
            </a:r>
            <a:r>
              <a:rPr lang="en" sz="1800" b="0" i="0" u="none" strike="noStrike" cap="none">
                <a:solidFill>
                  <a:srgbClr val="FFFFFF"/>
                </a:solidFill>
                <a:latin typeface="Arial"/>
                <a:ea typeface="Arial"/>
                <a:cs typeface="Arial"/>
                <a:sym typeface="Arial"/>
              </a:rPr>
              <a:t>0.31</a:t>
            </a:r>
            <a:r>
              <a:rPr lang="en" sz="1800" b="0" i="0" u="none" strike="noStrike" cap="none">
                <a:solidFill>
                  <a:srgbClr val="FFFFFF"/>
                </a:solidFill>
                <a:latin typeface="Times New Roman"/>
                <a:ea typeface="Times New Roman"/>
                <a:cs typeface="Times New Roman"/>
                <a:sym typeface="Times New Roman"/>
              </a:rPr>
              <a:t>，從我們前面推論的結果，他也必須要與</a:t>
            </a:r>
            <a:r>
              <a:rPr lang="en" sz="1800" b="0" i="0" u="none" strike="noStrike" cap="none">
                <a:solidFill>
                  <a:srgbClr val="FFFFFF"/>
                </a:solidFill>
                <a:latin typeface="Arial"/>
                <a:ea typeface="Arial"/>
                <a:cs typeface="Arial"/>
                <a:sym typeface="Arial"/>
              </a:rPr>
              <a:t>price</a:t>
            </a:r>
            <a:r>
              <a:rPr lang="en" sz="1800" b="0" i="0" u="none" strike="noStrike" cap="none">
                <a:solidFill>
                  <a:srgbClr val="FFFFFF"/>
                </a:solidFill>
                <a:latin typeface="Times New Roman"/>
                <a:ea typeface="Times New Roman"/>
                <a:cs typeface="Times New Roman"/>
                <a:sym typeface="Times New Roman"/>
              </a:rPr>
              <a:t>相關的欄位有一定的潛在相關性，但圖表顯示她與任何欄位屬性皆沒有一定的相關性，所以我們可以推論，經度屬性會與房價有這麼高的相關性，很可能是純粹巧合。</a:t>
            </a:r>
            <a:endParaRPr sz="1800" b="0"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1800"/>
              </a:spcBef>
              <a:spcAft>
                <a:spcPts val="0"/>
              </a:spcAft>
              <a:buClr>
                <a:srgbClr val="000000"/>
              </a:buClr>
              <a:buSzPts val="1800"/>
              <a:buFont typeface="Arial"/>
              <a:buNone/>
            </a:pPr>
            <a:endParaRPr sz="1800" b="0" i="0" u="none" strike="noStrike" cap="none">
              <a:solidFill>
                <a:srgbClr val="FFFFFF"/>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1"/>
        <p:cNvGrpSpPr/>
        <p:nvPr/>
      </p:nvGrpSpPr>
      <p:grpSpPr>
        <a:xfrm>
          <a:off x="0" y="0"/>
          <a:ext cx="0" cy="0"/>
          <a:chOff x="0" y="0"/>
          <a:chExt cx="0" cy="0"/>
        </a:xfrm>
      </p:grpSpPr>
      <p:pic>
        <p:nvPicPr>
          <p:cNvPr id="2" name="圖片 1">
            <a:extLst>
              <a:ext uri="{FF2B5EF4-FFF2-40B4-BE49-F238E27FC236}">
                <a16:creationId xmlns:a16="http://schemas.microsoft.com/office/drawing/2014/main" id="{3845F350-CE0B-45B6-A89E-6FA7A93F116D}"/>
              </a:ext>
            </a:extLst>
          </p:cNvPr>
          <p:cNvPicPr>
            <a:picLocks noChangeAspect="1"/>
          </p:cNvPicPr>
          <p:nvPr/>
        </p:nvPicPr>
        <p:blipFill>
          <a:blip r:embed="rId4"/>
          <a:stretch>
            <a:fillRect/>
          </a:stretch>
        </p:blipFill>
        <p:spPr>
          <a:xfrm>
            <a:off x="1162364" y="0"/>
            <a:ext cx="6179105" cy="5143500"/>
          </a:xfrm>
          <a:prstGeom prst="rect">
            <a:avLst/>
          </a:prstGeom>
        </p:spPr>
      </p:pic>
      <p:sp>
        <p:nvSpPr>
          <p:cNvPr id="692" name="Google Shape;692;g7778645e5b_0_79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58</a:t>
            </a:fld>
            <a:endParaRPr/>
          </a:p>
        </p:txBody>
      </p:sp>
      <p:grpSp>
        <p:nvGrpSpPr>
          <p:cNvPr id="693" name="Google Shape;693;g7778645e5b_0_796"/>
          <p:cNvGrpSpPr/>
          <p:nvPr/>
        </p:nvGrpSpPr>
        <p:grpSpPr>
          <a:xfrm>
            <a:off x="8256079" y="339298"/>
            <a:ext cx="552449" cy="405054"/>
            <a:chOff x="4610450" y="3703750"/>
            <a:chExt cx="453050" cy="332175"/>
          </a:xfrm>
        </p:grpSpPr>
        <p:sp>
          <p:nvSpPr>
            <p:cNvPr id="694" name="Google Shape;694;g7778645e5b_0_79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g7778645e5b_0_79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 name="直線接點 9">
            <a:extLst>
              <a:ext uri="{FF2B5EF4-FFF2-40B4-BE49-F238E27FC236}">
                <a16:creationId xmlns:a16="http://schemas.microsoft.com/office/drawing/2014/main" id="{75392A30-DB9F-4138-AABC-7300CC275E7A}"/>
              </a:ext>
            </a:extLst>
          </p:cNvPr>
          <p:cNvCxnSpPr>
            <a:cxnSpLocks/>
          </p:cNvCxnSpPr>
          <p:nvPr/>
        </p:nvCxnSpPr>
        <p:spPr>
          <a:xfrm>
            <a:off x="1998921" y="2666707"/>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0CAA6A0A-3E27-4534-9D7A-475C37A09EA7}"/>
              </a:ext>
            </a:extLst>
          </p:cNvPr>
          <p:cNvCxnSpPr>
            <a:cxnSpLocks/>
          </p:cNvCxnSpPr>
          <p:nvPr/>
        </p:nvCxnSpPr>
        <p:spPr>
          <a:xfrm>
            <a:off x="2028170" y="3201879"/>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442DED5-FB31-454A-A0C8-A471DEB93C72}"/>
              </a:ext>
            </a:extLst>
          </p:cNvPr>
          <p:cNvCxnSpPr>
            <a:cxnSpLocks/>
          </p:cNvCxnSpPr>
          <p:nvPr/>
        </p:nvCxnSpPr>
        <p:spPr>
          <a:xfrm>
            <a:off x="2028170" y="4307931"/>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4A84438-EDF2-4FED-A2A1-6E09409F29BB}"/>
              </a:ext>
            </a:extLst>
          </p:cNvPr>
          <p:cNvCxnSpPr>
            <a:cxnSpLocks/>
          </p:cNvCxnSpPr>
          <p:nvPr/>
        </p:nvCxnSpPr>
        <p:spPr>
          <a:xfrm>
            <a:off x="2036154" y="1521935"/>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4D5E3150-62BE-43E9-A881-5BB8C7C271A7}"/>
              </a:ext>
            </a:extLst>
          </p:cNvPr>
          <p:cNvCxnSpPr>
            <a:cxnSpLocks/>
          </p:cNvCxnSpPr>
          <p:nvPr/>
        </p:nvCxnSpPr>
        <p:spPr>
          <a:xfrm>
            <a:off x="1998921" y="1266754"/>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0B66221E-6216-4ECE-9B16-56D7283B9361}"/>
              </a:ext>
            </a:extLst>
          </p:cNvPr>
          <p:cNvCxnSpPr>
            <a:cxnSpLocks/>
          </p:cNvCxnSpPr>
          <p:nvPr/>
        </p:nvCxnSpPr>
        <p:spPr>
          <a:xfrm>
            <a:off x="1998921" y="961954"/>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CD884B07-9B6B-4E6C-BFE7-91D8338C7C88}"/>
              </a:ext>
            </a:extLst>
          </p:cNvPr>
          <p:cNvCxnSpPr>
            <a:cxnSpLocks/>
          </p:cNvCxnSpPr>
          <p:nvPr/>
        </p:nvCxnSpPr>
        <p:spPr>
          <a:xfrm>
            <a:off x="1998921" y="675120"/>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A508537F-E541-4E6D-96C4-1FD38057B070}"/>
              </a:ext>
            </a:extLst>
          </p:cNvPr>
          <p:cNvCxnSpPr>
            <a:cxnSpLocks/>
          </p:cNvCxnSpPr>
          <p:nvPr/>
        </p:nvCxnSpPr>
        <p:spPr>
          <a:xfrm>
            <a:off x="2036154" y="371307"/>
            <a:ext cx="1688824"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7778645e5b_0_814"/>
          <p:cNvSpPr txBox="1">
            <a:spLocks noGrp="1"/>
          </p:cNvSpPr>
          <p:nvPr>
            <p:ph type="ctrTitle"/>
          </p:nvPr>
        </p:nvSpPr>
        <p:spPr>
          <a:xfrm>
            <a:off x="787200" y="1149425"/>
            <a:ext cx="62229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endParaRPr sz="4200"/>
          </a:p>
          <a:p>
            <a:pPr marL="0" lvl="0" indent="0" algn="l" rtl="0">
              <a:lnSpc>
                <a:spcPct val="100000"/>
              </a:lnSpc>
              <a:spcBef>
                <a:spcPts val="0"/>
              </a:spcBef>
              <a:spcAft>
                <a:spcPts val="0"/>
              </a:spcAft>
              <a:buSzPts val="5400"/>
              <a:buNone/>
            </a:pPr>
            <a:r>
              <a:rPr lang="en" sz="4200"/>
              <a:t>3.房價預測</a:t>
            </a:r>
            <a:endParaRPr sz="4200"/>
          </a:p>
        </p:txBody>
      </p:sp>
      <p:sp>
        <p:nvSpPr>
          <p:cNvPr id="702" name="Google Shape;702;g7778645e5b_0_814"/>
          <p:cNvSpPr txBox="1">
            <a:spLocks noGrp="1"/>
          </p:cNvSpPr>
          <p:nvPr>
            <p:ph type="subTitle" idx="4294967295"/>
          </p:nvPr>
        </p:nvSpPr>
        <p:spPr>
          <a:xfrm>
            <a:off x="787200" y="2860554"/>
            <a:ext cx="5727000" cy="85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
                <a:solidFill>
                  <a:schemeClr val="accent1"/>
                </a:solidFill>
              </a:rPr>
              <a:t>挑選特徵與資料前處理</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ACCBC-8BC9-48B9-8684-375E56EB00EE}"/>
              </a:ext>
            </a:extLst>
          </p:cNvPr>
          <p:cNvSpPr>
            <a:spLocks noGrp="1"/>
          </p:cNvSpPr>
          <p:nvPr>
            <p:ph type="title"/>
          </p:nvPr>
        </p:nvSpPr>
        <p:spPr/>
        <p:txBody>
          <a:bodyPr/>
          <a:lstStyle/>
          <a:p>
            <a:r>
              <a:rPr lang="zh-TW" altLang="en-US" dirty="0"/>
              <a:t>多層感知機</a:t>
            </a:r>
            <a:r>
              <a:rPr lang="en-US" altLang="zh-TW" sz="2000" dirty="0"/>
              <a:t>Multiple layer perceptron(MLP)</a:t>
            </a:r>
            <a:endParaRPr lang="zh-TW" altLang="en-US" dirty="0"/>
          </a:p>
        </p:txBody>
      </p:sp>
      <p:sp>
        <p:nvSpPr>
          <p:cNvPr id="3" name="文字版面配置區 2">
            <a:extLst>
              <a:ext uri="{FF2B5EF4-FFF2-40B4-BE49-F238E27FC236}">
                <a16:creationId xmlns:a16="http://schemas.microsoft.com/office/drawing/2014/main" id="{7B774168-BD1E-4D13-B417-8797DE49E846}"/>
              </a:ext>
            </a:extLst>
          </p:cNvPr>
          <p:cNvSpPr>
            <a:spLocks noGrp="1"/>
          </p:cNvSpPr>
          <p:nvPr>
            <p:ph type="body" idx="1"/>
          </p:nvPr>
        </p:nvSpPr>
        <p:spPr>
          <a:xfrm>
            <a:off x="787199" y="1494625"/>
            <a:ext cx="7171095" cy="2843700"/>
          </a:xfrm>
        </p:spPr>
        <p:txBody>
          <a:bodyPr/>
          <a:lstStyle/>
          <a:p>
            <a:r>
              <a:rPr lang="en-US" altLang="zh-TW" dirty="0"/>
              <a:t>MLP</a:t>
            </a:r>
            <a:r>
              <a:rPr lang="zh-TW" altLang="en-US" dirty="0"/>
              <a:t>是感知機的推廣，克服了感知機不能對線性不可分數據進行識別的弱點。</a:t>
            </a:r>
            <a:endParaRPr lang="en-US" altLang="zh-TW" dirty="0"/>
          </a:p>
          <a:p>
            <a:r>
              <a:rPr lang="en-US" altLang="zh-TW" dirty="0"/>
              <a:t>MLP</a:t>
            </a:r>
            <a:r>
              <a:rPr lang="zh-TW" altLang="en-US" dirty="0"/>
              <a:t>已被證明是一種通用的函數近似方法，可以被用來擬合複雜的函數，或解決分類問題。</a:t>
            </a:r>
            <a:endParaRPr lang="en-US" altLang="zh-TW" dirty="0"/>
          </a:p>
          <a:p>
            <a:r>
              <a:rPr lang="zh-TW" altLang="en-US" dirty="0"/>
              <a:t>擁有廣泛的應用場景</a:t>
            </a:r>
          </a:p>
        </p:txBody>
      </p:sp>
      <p:sp>
        <p:nvSpPr>
          <p:cNvPr id="5" name="投影片編號版面配置區 4">
            <a:extLst>
              <a:ext uri="{FF2B5EF4-FFF2-40B4-BE49-F238E27FC236}">
                <a16:creationId xmlns:a16="http://schemas.microsoft.com/office/drawing/2014/main" id="{FE8A8331-6475-4819-ABEF-FC8401AEF8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014179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6"/>
        <p:cNvGrpSpPr/>
        <p:nvPr/>
      </p:nvGrpSpPr>
      <p:grpSpPr>
        <a:xfrm>
          <a:off x="0" y="0"/>
          <a:ext cx="0" cy="0"/>
          <a:chOff x="0" y="0"/>
          <a:chExt cx="0" cy="0"/>
        </a:xfrm>
      </p:grpSpPr>
      <p:sp>
        <p:nvSpPr>
          <p:cNvPr id="707" name="Google Shape;707;g7778645e5b_0_81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60</a:t>
            </a:fld>
            <a:endParaRPr/>
          </a:p>
        </p:txBody>
      </p:sp>
      <p:grpSp>
        <p:nvGrpSpPr>
          <p:cNvPr id="708" name="Google Shape;708;g7778645e5b_0_818"/>
          <p:cNvGrpSpPr/>
          <p:nvPr/>
        </p:nvGrpSpPr>
        <p:grpSpPr>
          <a:xfrm>
            <a:off x="8306600" y="339431"/>
            <a:ext cx="501826" cy="523963"/>
            <a:chOff x="3294650" y="3652450"/>
            <a:chExt cx="388350" cy="405450"/>
          </a:xfrm>
        </p:grpSpPr>
        <p:sp>
          <p:nvSpPr>
            <p:cNvPr id="709" name="Google Shape;709;g7778645e5b_0_81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7778645e5b_0_81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7778645e5b_0_81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2" name="Google Shape;712;g7778645e5b_0_818"/>
          <p:cNvSpPr txBox="1"/>
          <p:nvPr/>
        </p:nvSpPr>
        <p:spPr>
          <a:xfrm>
            <a:off x="577475" y="725200"/>
            <a:ext cx="7574400" cy="64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使用相關係數最高的前五項欄位</a:t>
            </a:r>
            <a:endParaRPr sz="2400" b="0" i="0" u="none" strike="noStrike" cap="none">
              <a:solidFill>
                <a:srgbClr val="FFFFFF"/>
              </a:solidFill>
              <a:latin typeface="Arial"/>
              <a:ea typeface="Arial"/>
              <a:cs typeface="Arial"/>
              <a:sym typeface="Arial"/>
            </a:endParaRPr>
          </a:p>
        </p:txBody>
      </p:sp>
      <p:pic>
        <p:nvPicPr>
          <p:cNvPr id="713" name="Google Shape;713;g7778645e5b_0_818"/>
          <p:cNvPicPr preferRelativeResize="0"/>
          <p:nvPr/>
        </p:nvPicPr>
        <p:blipFill rotWithShape="1">
          <a:blip r:embed="rId4">
            <a:alphaModFix/>
          </a:blip>
          <a:srcRect/>
          <a:stretch/>
        </p:blipFill>
        <p:spPr>
          <a:xfrm>
            <a:off x="716425" y="1369900"/>
            <a:ext cx="2410560" cy="259200"/>
          </a:xfrm>
          <a:prstGeom prst="rect">
            <a:avLst/>
          </a:prstGeom>
          <a:noFill/>
          <a:ln>
            <a:noFill/>
          </a:ln>
        </p:spPr>
      </p:pic>
      <p:pic>
        <p:nvPicPr>
          <p:cNvPr id="714" name="Google Shape;714;g7778645e5b_0_818"/>
          <p:cNvPicPr preferRelativeResize="0"/>
          <p:nvPr/>
        </p:nvPicPr>
        <p:blipFill rotWithShape="1">
          <a:blip r:embed="rId5">
            <a:alphaModFix/>
          </a:blip>
          <a:srcRect/>
          <a:stretch/>
        </p:blipFill>
        <p:spPr>
          <a:xfrm>
            <a:off x="716425" y="1781500"/>
            <a:ext cx="6829425" cy="266700"/>
          </a:xfrm>
          <a:prstGeom prst="rect">
            <a:avLst/>
          </a:prstGeom>
          <a:noFill/>
          <a:ln>
            <a:noFill/>
          </a:ln>
        </p:spPr>
      </p:pic>
      <p:pic>
        <p:nvPicPr>
          <p:cNvPr id="715" name="Google Shape;715;g7778645e5b_0_818"/>
          <p:cNvPicPr preferRelativeResize="0"/>
          <p:nvPr/>
        </p:nvPicPr>
        <p:blipFill rotWithShape="1">
          <a:blip r:embed="rId6">
            <a:alphaModFix/>
          </a:blip>
          <a:srcRect/>
          <a:stretch/>
        </p:blipFill>
        <p:spPr>
          <a:xfrm>
            <a:off x="716425" y="2908025"/>
            <a:ext cx="5772150" cy="400050"/>
          </a:xfrm>
          <a:prstGeom prst="rect">
            <a:avLst/>
          </a:prstGeom>
          <a:noFill/>
          <a:ln>
            <a:noFill/>
          </a:ln>
        </p:spPr>
      </p:pic>
      <p:sp>
        <p:nvSpPr>
          <p:cNvPr id="716" name="Google Shape;716;g7778645e5b_0_818"/>
          <p:cNvSpPr txBox="1"/>
          <p:nvPr/>
        </p:nvSpPr>
        <p:spPr>
          <a:xfrm>
            <a:off x="577475" y="2200588"/>
            <a:ext cx="7574400" cy="64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初始化資料，與前處理</a:t>
            </a:r>
            <a:endParaRPr sz="2400" b="0" i="0" u="none" strike="noStrike" cap="none">
              <a:solidFill>
                <a:srgbClr val="FFFFFF"/>
              </a:solidFill>
              <a:latin typeface="Arial"/>
              <a:ea typeface="Arial"/>
              <a:cs typeface="Arial"/>
              <a:sym typeface="Arial"/>
            </a:endParaRPr>
          </a:p>
        </p:txBody>
      </p:sp>
      <p:sp>
        <p:nvSpPr>
          <p:cNvPr id="717" name="Google Shape;717;g7778645e5b_0_818"/>
          <p:cNvSpPr/>
          <p:nvPr/>
        </p:nvSpPr>
        <p:spPr>
          <a:xfrm rot="-1265855">
            <a:off x="2976903" y="3079692"/>
            <a:ext cx="349208" cy="524038"/>
          </a:xfrm>
          <a:prstGeom prst="up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7778645e5b_0_818"/>
          <p:cNvSpPr txBox="1"/>
          <p:nvPr/>
        </p:nvSpPr>
        <p:spPr>
          <a:xfrm>
            <a:off x="2796775" y="3509448"/>
            <a:ext cx="1622100" cy="52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前處理的物件與傳入物件的參數</a:t>
            </a:r>
            <a:endParaRPr sz="1800" b="0" i="0" u="none" strike="noStrike" cap="none">
              <a:solidFill>
                <a:srgbClr val="FFFFFF"/>
              </a:solidFill>
              <a:latin typeface="Arial"/>
              <a:ea typeface="Arial"/>
              <a:cs typeface="Arial"/>
              <a:sym typeface="Arial"/>
            </a:endParaRPr>
          </a:p>
        </p:txBody>
      </p:sp>
      <p:sp>
        <p:nvSpPr>
          <p:cNvPr id="719" name="Google Shape;719;g7778645e5b_0_818"/>
          <p:cNvSpPr/>
          <p:nvPr/>
        </p:nvSpPr>
        <p:spPr>
          <a:xfrm rot="1931281">
            <a:off x="1747054" y="3244903"/>
            <a:ext cx="349165" cy="524034"/>
          </a:xfrm>
          <a:prstGeom prst="upArrow">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7778645e5b_0_818"/>
          <p:cNvSpPr txBox="1"/>
          <p:nvPr/>
        </p:nvSpPr>
        <p:spPr>
          <a:xfrm>
            <a:off x="889500" y="3821626"/>
            <a:ext cx="1622100" cy="64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前處理的物件中所先定義的方法</a:t>
            </a:r>
            <a:endParaRPr sz="1800" b="0" i="0" u="none" strike="noStrike" cap="non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4"/>
        <p:cNvGrpSpPr/>
        <p:nvPr/>
      </p:nvGrpSpPr>
      <p:grpSpPr>
        <a:xfrm>
          <a:off x="0" y="0"/>
          <a:ext cx="0" cy="0"/>
          <a:chOff x="0" y="0"/>
          <a:chExt cx="0" cy="0"/>
        </a:xfrm>
      </p:grpSpPr>
      <p:sp>
        <p:nvSpPr>
          <p:cNvPr id="725" name="Google Shape;725;g7778645e5b_0_839"/>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61</a:t>
            </a:fld>
            <a:endParaRPr/>
          </a:p>
        </p:txBody>
      </p:sp>
      <p:grpSp>
        <p:nvGrpSpPr>
          <p:cNvPr id="726" name="Google Shape;726;g7778645e5b_0_839"/>
          <p:cNvGrpSpPr/>
          <p:nvPr/>
        </p:nvGrpSpPr>
        <p:grpSpPr>
          <a:xfrm>
            <a:off x="8306600" y="339431"/>
            <a:ext cx="501826" cy="523963"/>
            <a:chOff x="3294650" y="3652450"/>
            <a:chExt cx="388350" cy="405450"/>
          </a:xfrm>
        </p:grpSpPr>
        <p:sp>
          <p:nvSpPr>
            <p:cNvPr id="727" name="Google Shape;727;g7778645e5b_0_8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7778645e5b_0_8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7778645e5b_0_8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30" name="Google Shape;730;g7778645e5b_0_839"/>
          <p:cNvPicPr preferRelativeResize="0"/>
          <p:nvPr/>
        </p:nvPicPr>
        <p:blipFill rotWithShape="1">
          <a:blip r:embed="rId4">
            <a:alphaModFix/>
          </a:blip>
          <a:srcRect/>
          <a:stretch/>
        </p:blipFill>
        <p:spPr>
          <a:xfrm>
            <a:off x="770150" y="863400"/>
            <a:ext cx="5686425" cy="781050"/>
          </a:xfrm>
          <a:prstGeom prst="rect">
            <a:avLst/>
          </a:prstGeom>
          <a:noFill/>
          <a:ln>
            <a:noFill/>
          </a:ln>
        </p:spPr>
      </p:pic>
      <p:pic>
        <p:nvPicPr>
          <p:cNvPr id="731" name="Google Shape;731;g7778645e5b_0_839"/>
          <p:cNvPicPr preferRelativeResize="0"/>
          <p:nvPr/>
        </p:nvPicPr>
        <p:blipFill rotWithShape="1">
          <a:blip r:embed="rId5">
            <a:alphaModFix/>
          </a:blip>
          <a:srcRect/>
          <a:stretch/>
        </p:blipFill>
        <p:spPr>
          <a:xfrm>
            <a:off x="903425" y="1044375"/>
            <a:ext cx="171450" cy="600075"/>
          </a:xfrm>
          <a:prstGeom prst="rect">
            <a:avLst/>
          </a:prstGeom>
          <a:noFill/>
          <a:ln>
            <a:noFill/>
          </a:ln>
        </p:spPr>
      </p:pic>
      <p:sp>
        <p:nvSpPr>
          <p:cNvPr id="732" name="Google Shape;732;g7778645e5b_0_839"/>
          <p:cNvSpPr txBox="1"/>
          <p:nvPr/>
        </p:nvSpPr>
        <p:spPr>
          <a:xfrm>
            <a:off x="1035525" y="1888975"/>
            <a:ext cx="6554400" cy="207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1.載入參數(載入資料)</a:t>
            </a: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2.存取目標屬性(房價)</a:t>
            </a: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3.丟棄不打算要利用的參數</a:t>
            </a: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4.做Z標準化</a:t>
            </a:r>
            <a:endParaRPr sz="1800" b="0" i="0" u="none" strike="noStrike" cap="none">
              <a:solidFill>
                <a:srgbClr val="FFFFFF"/>
              </a:solidFill>
              <a:latin typeface="IBM Plex Sans"/>
              <a:ea typeface="IBM Plex Sans"/>
              <a:cs typeface="IBM Plex Sans"/>
              <a:sym typeface="IBM Plex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6"/>
        <p:cNvGrpSpPr/>
        <p:nvPr/>
      </p:nvGrpSpPr>
      <p:grpSpPr>
        <a:xfrm>
          <a:off x="0" y="0"/>
          <a:ext cx="0" cy="0"/>
          <a:chOff x="0" y="0"/>
          <a:chExt cx="0" cy="0"/>
        </a:xfrm>
      </p:grpSpPr>
      <p:sp>
        <p:nvSpPr>
          <p:cNvPr id="737" name="Google Shape;737;g7778645e5b_0_859"/>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62</a:t>
            </a:fld>
            <a:endParaRPr/>
          </a:p>
        </p:txBody>
      </p:sp>
      <p:grpSp>
        <p:nvGrpSpPr>
          <p:cNvPr id="738" name="Google Shape;738;g7778645e5b_0_859"/>
          <p:cNvGrpSpPr/>
          <p:nvPr/>
        </p:nvGrpSpPr>
        <p:grpSpPr>
          <a:xfrm>
            <a:off x="8306600" y="339431"/>
            <a:ext cx="501826" cy="523963"/>
            <a:chOff x="3294650" y="3652450"/>
            <a:chExt cx="388350" cy="405450"/>
          </a:xfrm>
        </p:grpSpPr>
        <p:sp>
          <p:nvSpPr>
            <p:cNvPr id="739" name="Google Shape;739;g7778645e5b_0_85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7778645e5b_0_85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7778645e5b_0_85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2" name="Google Shape;742;g7778645e5b_0_859"/>
          <p:cNvPicPr preferRelativeResize="0"/>
          <p:nvPr/>
        </p:nvPicPr>
        <p:blipFill rotWithShape="1">
          <a:blip r:embed="rId4">
            <a:alphaModFix/>
          </a:blip>
          <a:srcRect/>
          <a:stretch/>
        </p:blipFill>
        <p:spPr>
          <a:xfrm>
            <a:off x="823750" y="1414050"/>
            <a:ext cx="5076825" cy="685800"/>
          </a:xfrm>
          <a:prstGeom prst="rect">
            <a:avLst/>
          </a:prstGeom>
          <a:noFill/>
          <a:ln>
            <a:noFill/>
          </a:ln>
        </p:spPr>
      </p:pic>
      <p:sp>
        <p:nvSpPr>
          <p:cNvPr id="743" name="Google Shape;743;g7778645e5b_0_859"/>
          <p:cNvSpPr txBox="1"/>
          <p:nvPr/>
        </p:nvSpPr>
        <p:spPr>
          <a:xfrm>
            <a:off x="823750" y="887600"/>
            <a:ext cx="65544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1.載入參數(載入資料)</a:t>
            </a:r>
            <a:endParaRPr sz="1400" b="0" i="0" u="none" strike="noStrike" cap="none">
              <a:solidFill>
                <a:srgbClr val="FFFFFF"/>
              </a:solidFill>
              <a:latin typeface="IBM Plex Sans"/>
              <a:ea typeface="IBM Plex Sans"/>
              <a:cs typeface="IBM Plex Sans"/>
              <a:sym typeface="IBM Plex Sans"/>
            </a:endParaRPr>
          </a:p>
        </p:txBody>
      </p:sp>
      <p:sp>
        <p:nvSpPr>
          <p:cNvPr id="744" name="Google Shape;744;g7778645e5b_0_859"/>
          <p:cNvSpPr txBox="1"/>
          <p:nvPr/>
        </p:nvSpPr>
        <p:spPr>
          <a:xfrm>
            <a:off x="823750" y="2658325"/>
            <a:ext cx="65544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2.存取目標屬性(房價)</a:t>
            </a:r>
            <a:endParaRPr sz="1400" b="0" i="0" u="none" strike="noStrike" cap="none">
              <a:solidFill>
                <a:srgbClr val="FFFFFF"/>
              </a:solidFill>
              <a:latin typeface="IBM Plex Sans"/>
              <a:ea typeface="IBM Plex Sans"/>
              <a:cs typeface="IBM Plex Sans"/>
              <a:sym typeface="IBM Plex Sans"/>
            </a:endParaRPr>
          </a:p>
        </p:txBody>
      </p:sp>
      <p:pic>
        <p:nvPicPr>
          <p:cNvPr id="745" name="Google Shape;745;g7778645e5b_0_859"/>
          <p:cNvPicPr preferRelativeResize="0"/>
          <p:nvPr/>
        </p:nvPicPr>
        <p:blipFill rotWithShape="1">
          <a:blip r:embed="rId5">
            <a:alphaModFix/>
          </a:blip>
          <a:srcRect/>
          <a:stretch/>
        </p:blipFill>
        <p:spPr>
          <a:xfrm>
            <a:off x="823750" y="3184825"/>
            <a:ext cx="4448175" cy="762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9"/>
        <p:cNvGrpSpPr/>
        <p:nvPr/>
      </p:nvGrpSpPr>
      <p:grpSpPr>
        <a:xfrm>
          <a:off x="0" y="0"/>
          <a:ext cx="0" cy="0"/>
          <a:chOff x="0" y="0"/>
          <a:chExt cx="0" cy="0"/>
        </a:xfrm>
      </p:grpSpPr>
      <p:sp>
        <p:nvSpPr>
          <p:cNvPr id="750" name="Google Shape;750;g7778645e5b_0_87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63</a:t>
            </a:fld>
            <a:endParaRPr/>
          </a:p>
        </p:txBody>
      </p:sp>
      <p:grpSp>
        <p:nvGrpSpPr>
          <p:cNvPr id="751" name="Google Shape;751;g7778645e5b_0_876"/>
          <p:cNvGrpSpPr/>
          <p:nvPr/>
        </p:nvGrpSpPr>
        <p:grpSpPr>
          <a:xfrm>
            <a:off x="8306600" y="339431"/>
            <a:ext cx="501826" cy="523963"/>
            <a:chOff x="3294650" y="3652450"/>
            <a:chExt cx="388350" cy="405450"/>
          </a:xfrm>
        </p:grpSpPr>
        <p:sp>
          <p:nvSpPr>
            <p:cNvPr id="752" name="Google Shape;752;g7778645e5b_0_876"/>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7778645e5b_0_876"/>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7778645e5b_0_876"/>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5" name="Google Shape;755;g7778645e5b_0_876"/>
          <p:cNvSpPr txBox="1"/>
          <p:nvPr/>
        </p:nvSpPr>
        <p:spPr>
          <a:xfrm>
            <a:off x="716875" y="557625"/>
            <a:ext cx="65544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3.丟棄不打算要利用的參數(只利用相關性較高的屬性)</a:t>
            </a:r>
            <a:endParaRPr sz="1400" b="0" i="0" u="none" strike="noStrike" cap="none">
              <a:solidFill>
                <a:srgbClr val="FFFFFF"/>
              </a:solidFill>
              <a:latin typeface="IBM Plex Sans"/>
              <a:ea typeface="IBM Plex Sans"/>
              <a:cs typeface="IBM Plex Sans"/>
              <a:sym typeface="IBM Plex Sans"/>
            </a:endParaRPr>
          </a:p>
        </p:txBody>
      </p:sp>
      <p:pic>
        <p:nvPicPr>
          <p:cNvPr id="756" name="Google Shape;756;g7778645e5b_0_876"/>
          <p:cNvPicPr preferRelativeResize="0"/>
          <p:nvPr/>
        </p:nvPicPr>
        <p:blipFill rotWithShape="1">
          <a:blip r:embed="rId4">
            <a:alphaModFix/>
          </a:blip>
          <a:srcRect/>
          <a:stretch/>
        </p:blipFill>
        <p:spPr>
          <a:xfrm>
            <a:off x="728600" y="931713"/>
            <a:ext cx="6667500" cy="1323975"/>
          </a:xfrm>
          <a:prstGeom prst="rect">
            <a:avLst/>
          </a:prstGeom>
          <a:noFill/>
          <a:ln>
            <a:noFill/>
          </a:ln>
        </p:spPr>
      </p:pic>
      <p:pic>
        <p:nvPicPr>
          <p:cNvPr id="757" name="Google Shape;757;g7778645e5b_0_876"/>
          <p:cNvPicPr preferRelativeResize="0"/>
          <p:nvPr/>
        </p:nvPicPr>
        <p:blipFill rotWithShape="1">
          <a:blip r:embed="rId5">
            <a:alphaModFix/>
          </a:blip>
          <a:srcRect/>
          <a:stretch/>
        </p:blipFill>
        <p:spPr>
          <a:xfrm>
            <a:off x="785725" y="2681188"/>
            <a:ext cx="2924175" cy="1809750"/>
          </a:xfrm>
          <a:prstGeom prst="rect">
            <a:avLst/>
          </a:prstGeom>
          <a:noFill/>
          <a:ln>
            <a:noFill/>
          </a:ln>
        </p:spPr>
      </p:pic>
      <p:sp>
        <p:nvSpPr>
          <p:cNvPr id="758" name="Google Shape;758;g7778645e5b_0_876"/>
          <p:cNvSpPr txBox="1"/>
          <p:nvPr/>
        </p:nvSpPr>
        <p:spPr>
          <a:xfrm>
            <a:off x="747813" y="2255700"/>
            <a:ext cx="30000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FFFFFF"/>
                </a:solidFill>
                <a:latin typeface="IBM Plex Sans"/>
                <a:ea typeface="IBM Plex Sans"/>
                <a:cs typeface="IBM Plex Sans"/>
                <a:sym typeface="IBM Plex Sans"/>
              </a:rPr>
              <a:t>4.做Z標準化</a:t>
            </a:r>
            <a:endParaRPr sz="1400" b="0" i="0" u="none" strike="noStrike" cap="none" dirty="0">
              <a:solidFill>
                <a:srgbClr val="000000"/>
              </a:solidFill>
              <a:latin typeface="Arial"/>
              <a:ea typeface="Arial"/>
              <a:cs typeface="Arial"/>
              <a:sym typeface="Arial"/>
            </a:endParaRPr>
          </a:p>
        </p:txBody>
      </p:sp>
      <p:sp>
        <p:nvSpPr>
          <p:cNvPr id="2" name="文字方塊 1">
            <a:extLst>
              <a:ext uri="{FF2B5EF4-FFF2-40B4-BE49-F238E27FC236}">
                <a16:creationId xmlns:a16="http://schemas.microsoft.com/office/drawing/2014/main" id="{BA3E6D14-EAB9-4474-840C-EEE863A253A7}"/>
              </a:ext>
            </a:extLst>
          </p:cNvPr>
          <p:cNvSpPr txBox="1"/>
          <p:nvPr/>
        </p:nvSpPr>
        <p:spPr>
          <a:xfrm>
            <a:off x="5891302" y="3525602"/>
            <a:ext cx="2264735" cy="1046440"/>
          </a:xfrm>
          <a:prstGeom prst="rect">
            <a:avLst/>
          </a:prstGeom>
          <a:noFill/>
        </p:spPr>
        <p:txBody>
          <a:bodyPr wrap="square" rtlCol="0">
            <a:spAutoFit/>
          </a:bodyPr>
          <a:lstStyle/>
          <a:p>
            <a:r>
              <a:rPr lang="en-US" altLang="zh-TW" sz="2000" dirty="0">
                <a:solidFill>
                  <a:schemeClr val="bg1"/>
                </a:solidFill>
              </a:rPr>
              <a:t>Z</a:t>
            </a:r>
            <a:r>
              <a:rPr lang="zh-TW" altLang="en-US" sz="2000" dirty="0">
                <a:solidFill>
                  <a:schemeClr val="bg1"/>
                </a:solidFill>
              </a:rPr>
              <a:t>標準分數</a:t>
            </a:r>
            <a:endParaRPr lang="en-US" altLang="zh-TW" sz="2000" dirty="0">
              <a:solidFill>
                <a:schemeClr val="bg1"/>
              </a:solidFill>
            </a:endParaRPr>
          </a:p>
          <a:p>
            <a:r>
              <a:rPr lang="zh-TW" altLang="en-US" dirty="0">
                <a:solidFill>
                  <a:schemeClr val="bg1"/>
                </a:solidFill>
              </a:rPr>
              <a:t>原始分數和母體平均值之間的距離，是以標準差為單位計算。</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7778645e5b_0_893"/>
          <p:cNvSpPr txBox="1">
            <a:spLocks noGrp="1"/>
          </p:cNvSpPr>
          <p:nvPr>
            <p:ph type="ctrTitle"/>
          </p:nvPr>
        </p:nvSpPr>
        <p:spPr>
          <a:xfrm>
            <a:off x="787200" y="1494625"/>
            <a:ext cx="62229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endParaRPr sz="4200"/>
          </a:p>
          <a:p>
            <a:pPr marL="0" lvl="0" indent="0" algn="l" rtl="0">
              <a:lnSpc>
                <a:spcPct val="100000"/>
              </a:lnSpc>
              <a:spcBef>
                <a:spcPts val="0"/>
              </a:spcBef>
              <a:spcAft>
                <a:spcPts val="0"/>
              </a:spcAft>
              <a:buSzPts val="5400"/>
              <a:buNone/>
            </a:pPr>
            <a:r>
              <a:rPr lang="en" sz="4200"/>
              <a:t>3.房價預測</a:t>
            </a:r>
            <a:endParaRPr sz="4200"/>
          </a:p>
          <a:p>
            <a:pPr marL="0" lvl="0" indent="0" algn="l" rtl="0">
              <a:lnSpc>
                <a:spcPct val="100000"/>
              </a:lnSpc>
              <a:spcBef>
                <a:spcPts val="0"/>
              </a:spcBef>
              <a:spcAft>
                <a:spcPts val="0"/>
              </a:spcAft>
              <a:buSzPts val="5400"/>
              <a:buNone/>
            </a:pPr>
            <a:endParaRPr sz="4200"/>
          </a:p>
        </p:txBody>
      </p:sp>
      <p:sp>
        <p:nvSpPr>
          <p:cNvPr id="764" name="Google Shape;764;g7778645e5b_0_893"/>
          <p:cNvSpPr txBox="1"/>
          <p:nvPr/>
        </p:nvSpPr>
        <p:spPr>
          <a:xfrm>
            <a:off x="787200" y="2842150"/>
            <a:ext cx="4637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IBM Plex Serif SemiBold"/>
                <a:ea typeface="IBM Plex Serif SemiBold"/>
                <a:cs typeface="IBM Plex Serif SemiBold"/>
                <a:sym typeface="IBM Plex Serif SemiBold"/>
              </a:rPr>
              <a:t>交叉驗證與建模</a:t>
            </a:r>
            <a:endParaRPr sz="2400">
              <a:solidFill>
                <a:schemeClr val="accen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grpSp>
        <p:nvGrpSpPr>
          <p:cNvPr id="770" name="Google Shape;770;p7"/>
          <p:cNvGrpSpPr/>
          <p:nvPr/>
        </p:nvGrpSpPr>
        <p:grpSpPr>
          <a:xfrm>
            <a:off x="8309413" y="339356"/>
            <a:ext cx="499206" cy="531902"/>
            <a:chOff x="5970800" y="1619250"/>
            <a:chExt cx="428650" cy="456725"/>
          </a:xfrm>
        </p:grpSpPr>
        <p:sp>
          <p:nvSpPr>
            <p:cNvPr id="771" name="Google Shape;771;p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76" name="Google Shape;776;p7"/>
          <p:cNvPicPr preferRelativeResize="0"/>
          <p:nvPr/>
        </p:nvPicPr>
        <p:blipFill rotWithShape="1">
          <a:blip r:embed="rId4">
            <a:alphaModFix/>
          </a:blip>
          <a:srcRect/>
          <a:stretch/>
        </p:blipFill>
        <p:spPr>
          <a:xfrm>
            <a:off x="887600" y="1324500"/>
            <a:ext cx="2790825" cy="409575"/>
          </a:xfrm>
          <a:prstGeom prst="rect">
            <a:avLst/>
          </a:prstGeom>
          <a:noFill/>
          <a:ln>
            <a:noFill/>
          </a:ln>
        </p:spPr>
      </p:pic>
      <p:sp>
        <p:nvSpPr>
          <p:cNvPr id="777" name="Google Shape;777;p7"/>
          <p:cNvSpPr txBox="1"/>
          <p:nvPr/>
        </p:nvSpPr>
        <p:spPr>
          <a:xfrm>
            <a:off x="887600" y="739675"/>
            <a:ext cx="20598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匯入套件</a:t>
            </a:r>
            <a:endParaRPr sz="2400" b="0" i="0" u="none" strike="noStrike" cap="none">
              <a:solidFill>
                <a:srgbClr val="FFFFFF"/>
              </a:solidFill>
              <a:latin typeface="IBM Plex Sans"/>
              <a:ea typeface="IBM Plex Sans"/>
              <a:cs typeface="IBM Plex Sans"/>
              <a:sym typeface="IBM Plex Sans"/>
            </a:endParaRPr>
          </a:p>
        </p:txBody>
      </p:sp>
      <p:sp>
        <p:nvSpPr>
          <p:cNvPr id="779" name="Google Shape;779;p7"/>
          <p:cNvSpPr txBox="1"/>
          <p:nvPr/>
        </p:nvSpPr>
        <p:spPr>
          <a:xfrm>
            <a:off x="887600" y="1857513"/>
            <a:ext cx="20598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定義模型</a:t>
            </a:r>
            <a:endParaRPr sz="2400" b="0" i="0" u="none" strike="noStrike" cap="none">
              <a:solidFill>
                <a:srgbClr val="FFFFFF"/>
              </a:solidFill>
              <a:latin typeface="IBM Plex Sans"/>
              <a:ea typeface="IBM Plex Sans"/>
              <a:cs typeface="IBM Plex Sans"/>
              <a:sym typeface="IBM Plex Sans"/>
            </a:endParaRPr>
          </a:p>
        </p:txBody>
      </p:sp>
      <p:pic>
        <p:nvPicPr>
          <p:cNvPr id="2" name="圖片 1">
            <a:extLst>
              <a:ext uri="{FF2B5EF4-FFF2-40B4-BE49-F238E27FC236}">
                <a16:creationId xmlns:a16="http://schemas.microsoft.com/office/drawing/2014/main" id="{A82B73F1-F4D4-4247-9FA9-8702E399811B}"/>
              </a:ext>
            </a:extLst>
          </p:cNvPr>
          <p:cNvPicPr>
            <a:picLocks noChangeAspect="1"/>
          </p:cNvPicPr>
          <p:nvPr/>
        </p:nvPicPr>
        <p:blipFill>
          <a:blip r:embed="rId5"/>
          <a:stretch>
            <a:fillRect/>
          </a:stretch>
        </p:blipFill>
        <p:spPr>
          <a:xfrm>
            <a:off x="887600" y="2489682"/>
            <a:ext cx="6544588" cy="120031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026AD25-BF98-4956-BE20-634AB6F19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3" name="圖片 2">
            <a:extLst>
              <a:ext uri="{FF2B5EF4-FFF2-40B4-BE49-F238E27FC236}">
                <a16:creationId xmlns:a16="http://schemas.microsoft.com/office/drawing/2014/main" id="{03F1C8A0-C4D4-4835-AAAD-03C41C75A4BF}"/>
              </a:ext>
            </a:extLst>
          </p:cNvPr>
          <p:cNvPicPr>
            <a:picLocks noChangeAspect="1"/>
          </p:cNvPicPr>
          <p:nvPr/>
        </p:nvPicPr>
        <p:blipFill>
          <a:blip r:embed="rId2"/>
          <a:stretch>
            <a:fillRect/>
          </a:stretch>
        </p:blipFill>
        <p:spPr>
          <a:xfrm>
            <a:off x="996786" y="1948193"/>
            <a:ext cx="5877850" cy="2479234"/>
          </a:xfrm>
          <a:prstGeom prst="rect">
            <a:avLst/>
          </a:prstGeom>
        </p:spPr>
      </p:pic>
      <p:sp>
        <p:nvSpPr>
          <p:cNvPr id="4" name="文字方塊 3">
            <a:extLst>
              <a:ext uri="{FF2B5EF4-FFF2-40B4-BE49-F238E27FC236}">
                <a16:creationId xmlns:a16="http://schemas.microsoft.com/office/drawing/2014/main" id="{ABB9F30F-263D-4768-B70E-758493F87E38}"/>
              </a:ext>
            </a:extLst>
          </p:cNvPr>
          <p:cNvSpPr txBox="1"/>
          <p:nvPr/>
        </p:nvSpPr>
        <p:spPr>
          <a:xfrm>
            <a:off x="996786" y="716073"/>
            <a:ext cx="1005403" cy="584775"/>
          </a:xfrm>
          <a:prstGeom prst="rect">
            <a:avLst/>
          </a:prstGeom>
          <a:noFill/>
        </p:spPr>
        <p:txBody>
          <a:bodyPr wrap="none" rtlCol="0">
            <a:spAutoFit/>
          </a:bodyPr>
          <a:lstStyle/>
          <a:p>
            <a:r>
              <a:rPr lang="zh-TW" altLang="en-US" sz="3200" dirty="0">
                <a:solidFill>
                  <a:schemeClr val="bg1"/>
                </a:solidFill>
              </a:rPr>
              <a:t>參數</a:t>
            </a:r>
          </a:p>
        </p:txBody>
      </p:sp>
      <p:sp>
        <p:nvSpPr>
          <p:cNvPr id="6" name="矩形 5">
            <a:extLst>
              <a:ext uri="{FF2B5EF4-FFF2-40B4-BE49-F238E27FC236}">
                <a16:creationId xmlns:a16="http://schemas.microsoft.com/office/drawing/2014/main" id="{D8F92E9B-B4A6-44A9-8027-9C3E1063E7A8}"/>
              </a:ext>
            </a:extLst>
          </p:cNvPr>
          <p:cNvSpPr/>
          <p:nvPr/>
        </p:nvSpPr>
        <p:spPr>
          <a:xfrm>
            <a:off x="5832389" y="2594922"/>
            <a:ext cx="580768" cy="10873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ABF4A40-98B6-40E4-A69D-A4D57E294929}"/>
              </a:ext>
            </a:extLst>
          </p:cNvPr>
          <p:cNvPicPr>
            <a:picLocks noChangeAspect="1"/>
          </p:cNvPicPr>
          <p:nvPr/>
        </p:nvPicPr>
        <p:blipFill>
          <a:blip r:embed="rId3"/>
          <a:stretch>
            <a:fillRect/>
          </a:stretch>
        </p:blipFill>
        <p:spPr>
          <a:xfrm>
            <a:off x="996787" y="1454254"/>
            <a:ext cx="1803840" cy="263335"/>
          </a:xfrm>
          <a:prstGeom prst="rect">
            <a:avLst/>
          </a:prstGeom>
        </p:spPr>
      </p:pic>
    </p:spTree>
    <p:extLst>
      <p:ext uri="{BB962C8B-B14F-4D97-AF65-F5344CB8AC3E}">
        <p14:creationId xmlns:p14="http://schemas.microsoft.com/office/powerpoint/2010/main" val="3672665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3"/>
        <p:cNvGrpSpPr/>
        <p:nvPr/>
      </p:nvGrpSpPr>
      <p:grpSpPr>
        <a:xfrm>
          <a:off x="0" y="0"/>
          <a:ext cx="0" cy="0"/>
          <a:chOff x="0" y="0"/>
          <a:chExt cx="0" cy="0"/>
        </a:xfrm>
      </p:grpSpPr>
      <p:sp>
        <p:nvSpPr>
          <p:cNvPr id="784" name="Google Shape;784;g7778645e5b_0_926"/>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67</a:t>
            </a:fld>
            <a:endParaRPr/>
          </a:p>
        </p:txBody>
      </p:sp>
      <p:grpSp>
        <p:nvGrpSpPr>
          <p:cNvPr id="785" name="Google Shape;785;g7778645e5b_0_926"/>
          <p:cNvGrpSpPr/>
          <p:nvPr/>
        </p:nvGrpSpPr>
        <p:grpSpPr>
          <a:xfrm>
            <a:off x="8309410" y="339356"/>
            <a:ext cx="499206" cy="531902"/>
            <a:chOff x="5970800" y="1619250"/>
            <a:chExt cx="428650" cy="456725"/>
          </a:xfrm>
        </p:grpSpPr>
        <p:sp>
          <p:nvSpPr>
            <p:cNvPr id="786" name="Google Shape;786;g7778645e5b_0_926"/>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7778645e5b_0_926"/>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g7778645e5b_0_926"/>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7778645e5b_0_926"/>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7778645e5b_0_926"/>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1" name="Google Shape;791;g7778645e5b_0_926"/>
          <p:cNvSpPr txBox="1"/>
          <p:nvPr/>
        </p:nvSpPr>
        <p:spPr>
          <a:xfrm>
            <a:off x="834150" y="799338"/>
            <a:ext cx="44037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定義傳向神經網路參數的個數</a:t>
            </a:r>
            <a:endParaRPr sz="2400" b="0" i="0" u="none" strike="noStrike" cap="none">
              <a:solidFill>
                <a:srgbClr val="FFFFFF"/>
              </a:solidFill>
              <a:latin typeface="IBM Plex Sans"/>
              <a:ea typeface="IBM Plex Sans"/>
              <a:cs typeface="IBM Plex Sans"/>
              <a:sym typeface="IBM Plex Sans"/>
            </a:endParaRPr>
          </a:p>
        </p:txBody>
      </p:sp>
      <p:sp>
        <p:nvSpPr>
          <p:cNvPr id="792" name="Google Shape;792;g7778645e5b_0_926"/>
          <p:cNvSpPr txBox="1"/>
          <p:nvPr/>
        </p:nvSpPr>
        <p:spPr>
          <a:xfrm>
            <a:off x="834150" y="2618552"/>
            <a:ext cx="20598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建模</a:t>
            </a:r>
            <a:endParaRPr sz="2400" b="0" i="0" u="none" strike="noStrike" cap="none">
              <a:solidFill>
                <a:srgbClr val="FFFFFF"/>
              </a:solidFill>
              <a:latin typeface="IBM Plex Sans"/>
              <a:ea typeface="IBM Plex Sans"/>
              <a:cs typeface="IBM Plex Sans"/>
              <a:sym typeface="IBM Plex Sans"/>
            </a:endParaRPr>
          </a:p>
        </p:txBody>
      </p:sp>
      <p:pic>
        <p:nvPicPr>
          <p:cNvPr id="793" name="Google Shape;793;g7778645e5b_0_926"/>
          <p:cNvPicPr preferRelativeResize="0"/>
          <p:nvPr/>
        </p:nvPicPr>
        <p:blipFill rotWithShape="1">
          <a:blip r:embed="rId4">
            <a:alphaModFix/>
          </a:blip>
          <a:srcRect/>
          <a:stretch/>
        </p:blipFill>
        <p:spPr>
          <a:xfrm>
            <a:off x="834150" y="1386741"/>
            <a:ext cx="4029075" cy="180975"/>
          </a:xfrm>
          <a:prstGeom prst="rect">
            <a:avLst/>
          </a:prstGeom>
          <a:noFill/>
          <a:ln>
            <a:noFill/>
          </a:ln>
        </p:spPr>
      </p:pic>
      <p:pic>
        <p:nvPicPr>
          <p:cNvPr id="794" name="Google Shape;794;g7778645e5b_0_926"/>
          <p:cNvPicPr preferRelativeResize="0"/>
          <p:nvPr/>
        </p:nvPicPr>
        <p:blipFill rotWithShape="1">
          <a:blip r:embed="rId5">
            <a:alphaModFix/>
          </a:blip>
          <a:srcRect/>
          <a:stretch/>
        </p:blipFill>
        <p:spPr>
          <a:xfrm>
            <a:off x="834150" y="3205955"/>
            <a:ext cx="2057400" cy="180975"/>
          </a:xfrm>
          <a:prstGeom prst="rect">
            <a:avLst/>
          </a:prstGeom>
          <a:noFill/>
          <a:ln>
            <a:noFill/>
          </a:ln>
        </p:spPr>
      </p:pic>
      <p:pic>
        <p:nvPicPr>
          <p:cNvPr id="796" name="Google Shape;796;g7778645e5b_0_926"/>
          <p:cNvPicPr preferRelativeResize="0"/>
          <p:nvPr/>
        </p:nvPicPr>
        <p:blipFill rotWithShape="1">
          <a:blip r:embed="rId6">
            <a:alphaModFix/>
          </a:blip>
          <a:srcRect/>
          <a:stretch/>
        </p:blipFill>
        <p:spPr>
          <a:xfrm>
            <a:off x="834150" y="2210623"/>
            <a:ext cx="2943225" cy="352425"/>
          </a:xfrm>
          <a:prstGeom prst="rect">
            <a:avLst/>
          </a:prstGeom>
          <a:noFill/>
          <a:ln>
            <a:noFill/>
          </a:ln>
        </p:spPr>
      </p:pic>
      <p:sp>
        <p:nvSpPr>
          <p:cNvPr id="797" name="Google Shape;797;g7778645e5b_0_926"/>
          <p:cNvSpPr txBox="1"/>
          <p:nvPr/>
        </p:nvSpPr>
        <p:spPr>
          <a:xfrm>
            <a:off x="834150" y="1623220"/>
            <a:ext cx="44037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回傳第一筆紀錄的欄位個數</a:t>
            </a:r>
            <a:endParaRPr sz="2400" b="0" i="0" u="none" strike="noStrike" cap="none">
              <a:solidFill>
                <a:srgbClr val="FFFFFF"/>
              </a:solidFill>
              <a:latin typeface="IBM Plex Sans"/>
              <a:ea typeface="IBM Plex Sans"/>
              <a:cs typeface="IBM Plex Sans"/>
              <a:sym typeface="IBM Plex Sans"/>
            </a:endParaRPr>
          </a:p>
        </p:txBody>
      </p:sp>
      <p:sp>
        <p:nvSpPr>
          <p:cNvPr id="798" name="Google Shape;798;g7778645e5b_0_926"/>
          <p:cNvSpPr txBox="1"/>
          <p:nvPr/>
        </p:nvSpPr>
        <p:spPr>
          <a:xfrm>
            <a:off x="834150" y="3442434"/>
            <a:ext cx="20598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IBM Plex Sans"/>
                <a:ea typeface="IBM Plex Sans"/>
                <a:cs typeface="IBM Plex Sans"/>
                <a:sym typeface="IBM Plex Sans"/>
              </a:rPr>
              <a:t>開始訓練模型</a:t>
            </a:r>
            <a:endParaRPr sz="2400" b="0" i="0" u="none" strike="noStrike" cap="none">
              <a:solidFill>
                <a:srgbClr val="FFFFFF"/>
              </a:solidFill>
              <a:latin typeface="IBM Plex Sans"/>
              <a:ea typeface="IBM Plex Sans"/>
              <a:cs typeface="IBM Plex Sans"/>
              <a:sym typeface="IBM Plex Sans"/>
            </a:endParaRPr>
          </a:p>
        </p:txBody>
      </p:sp>
      <p:pic>
        <p:nvPicPr>
          <p:cNvPr id="2" name="圖片 1">
            <a:extLst>
              <a:ext uri="{FF2B5EF4-FFF2-40B4-BE49-F238E27FC236}">
                <a16:creationId xmlns:a16="http://schemas.microsoft.com/office/drawing/2014/main" id="{1249BD05-CBF5-445C-9F85-2BB0B8321F6C}"/>
              </a:ext>
            </a:extLst>
          </p:cNvPr>
          <p:cNvPicPr>
            <a:picLocks noChangeAspect="1"/>
          </p:cNvPicPr>
          <p:nvPr/>
        </p:nvPicPr>
        <p:blipFill>
          <a:blip r:embed="rId7"/>
          <a:stretch>
            <a:fillRect/>
          </a:stretch>
        </p:blipFill>
        <p:spPr>
          <a:xfrm>
            <a:off x="834150" y="4073602"/>
            <a:ext cx="6239746" cy="52394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2"/>
        <p:cNvGrpSpPr/>
        <p:nvPr/>
      </p:nvGrpSpPr>
      <p:grpSpPr>
        <a:xfrm>
          <a:off x="0" y="0"/>
          <a:ext cx="0" cy="0"/>
          <a:chOff x="0" y="0"/>
          <a:chExt cx="0" cy="0"/>
        </a:xfrm>
      </p:grpSpPr>
      <p:sp>
        <p:nvSpPr>
          <p:cNvPr id="803" name="Google Shape;803;g7778645e5b_0_947"/>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68</a:t>
            </a:fld>
            <a:endParaRPr/>
          </a:p>
        </p:txBody>
      </p:sp>
      <p:grpSp>
        <p:nvGrpSpPr>
          <p:cNvPr id="804" name="Google Shape;804;g7778645e5b_0_947"/>
          <p:cNvGrpSpPr/>
          <p:nvPr/>
        </p:nvGrpSpPr>
        <p:grpSpPr>
          <a:xfrm>
            <a:off x="8309410" y="339356"/>
            <a:ext cx="499206" cy="531902"/>
            <a:chOff x="5970800" y="1619250"/>
            <a:chExt cx="428650" cy="456725"/>
          </a:xfrm>
        </p:grpSpPr>
        <p:sp>
          <p:nvSpPr>
            <p:cNvPr id="805" name="Google Shape;805;g7778645e5b_0_9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g7778645e5b_0_9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g7778645e5b_0_9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g7778645e5b_0_9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7778645e5b_0_9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圖片 1">
            <a:extLst>
              <a:ext uri="{FF2B5EF4-FFF2-40B4-BE49-F238E27FC236}">
                <a16:creationId xmlns:a16="http://schemas.microsoft.com/office/drawing/2014/main" id="{A037953A-C575-4DEC-8988-8FE7A0A3AFFF}"/>
              </a:ext>
            </a:extLst>
          </p:cNvPr>
          <p:cNvPicPr>
            <a:picLocks noChangeAspect="1"/>
          </p:cNvPicPr>
          <p:nvPr/>
        </p:nvPicPr>
        <p:blipFill>
          <a:blip r:embed="rId4"/>
          <a:stretch>
            <a:fillRect/>
          </a:stretch>
        </p:blipFill>
        <p:spPr>
          <a:xfrm>
            <a:off x="0" y="1029388"/>
            <a:ext cx="9144000" cy="308472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7778645e5b_0_980"/>
          <p:cNvSpPr txBox="1">
            <a:spLocks noGrp="1"/>
          </p:cNvSpPr>
          <p:nvPr>
            <p:ph type="ctrTitle"/>
          </p:nvPr>
        </p:nvSpPr>
        <p:spPr>
          <a:xfrm>
            <a:off x="787200" y="1494625"/>
            <a:ext cx="62229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endParaRPr sz="4200"/>
          </a:p>
          <a:p>
            <a:pPr marL="0" lvl="0" indent="0" algn="l" rtl="0">
              <a:lnSpc>
                <a:spcPct val="100000"/>
              </a:lnSpc>
              <a:spcBef>
                <a:spcPts val="0"/>
              </a:spcBef>
              <a:spcAft>
                <a:spcPts val="0"/>
              </a:spcAft>
              <a:buSzPts val="5400"/>
              <a:buNone/>
            </a:pPr>
            <a:r>
              <a:rPr lang="en" sz="4200"/>
              <a:t>3.房價預測</a:t>
            </a:r>
            <a:endParaRPr sz="4200"/>
          </a:p>
          <a:p>
            <a:pPr marL="0" lvl="0" indent="0" algn="l" rtl="0">
              <a:lnSpc>
                <a:spcPct val="100000"/>
              </a:lnSpc>
              <a:spcBef>
                <a:spcPts val="0"/>
              </a:spcBef>
              <a:spcAft>
                <a:spcPts val="0"/>
              </a:spcAft>
              <a:buSzPts val="5400"/>
              <a:buNone/>
            </a:pPr>
            <a:endParaRPr sz="4200"/>
          </a:p>
        </p:txBody>
      </p:sp>
      <p:sp>
        <p:nvSpPr>
          <p:cNvPr id="816" name="Google Shape;816;g7778645e5b_0_980"/>
          <p:cNvSpPr txBox="1"/>
          <p:nvPr/>
        </p:nvSpPr>
        <p:spPr>
          <a:xfrm>
            <a:off x="787200" y="28738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訓練模型與預測結果</a:t>
            </a:r>
            <a:endParaRPr sz="24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505066830_0_365"/>
          <p:cNvSpPr txBox="1">
            <a:spLocks noGrp="1"/>
          </p:cNvSpPr>
          <p:nvPr>
            <p:ph type="title"/>
          </p:nvPr>
        </p:nvSpPr>
        <p:spPr>
          <a:prstGeom prst="rect">
            <a:avLst/>
          </a:prstGeom>
        </p:spPr>
        <p:txBody>
          <a:bodyPr spcFirstLastPara="1" wrap="square" lIns="0" tIns="0" rIns="0" bIns="0" anchor="b" anchorCtr="0">
            <a:noAutofit/>
          </a:bodyPr>
          <a:lstStyle/>
          <a:p>
            <a:pPr lvl="0"/>
            <a:r>
              <a:rPr lang="en-US" altLang="zh-TW" dirty="0"/>
              <a:t>MLP</a:t>
            </a:r>
            <a:r>
              <a:rPr lang="zh-TW" altLang="en-US" dirty="0"/>
              <a:t>優缺點</a:t>
            </a:r>
            <a:endParaRPr dirty="0"/>
          </a:p>
        </p:txBody>
      </p:sp>
      <p:sp>
        <p:nvSpPr>
          <p:cNvPr id="3" name="文字版面配置區 2">
            <a:extLst>
              <a:ext uri="{FF2B5EF4-FFF2-40B4-BE49-F238E27FC236}">
                <a16:creationId xmlns:a16="http://schemas.microsoft.com/office/drawing/2014/main" id="{9E256877-1C94-401D-9E97-2C3A4BD6F93A}"/>
              </a:ext>
            </a:extLst>
          </p:cNvPr>
          <p:cNvSpPr>
            <a:spLocks noGrp="1"/>
          </p:cNvSpPr>
          <p:nvPr>
            <p:ph type="body" idx="1"/>
          </p:nvPr>
        </p:nvSpPr>
        <p:spPr/>
        <p:txBody>
          <a:bodyPr/>
          <a:lstStyle/>
          <a:p>
            <a:r>
              <a:rPr lang="zh-TW" altLang="en-US" dirty="0"/>
              <a:t>優點</a:t>
            </a:r>
            <a:endParaRPr lang="en-US" altLang="zh-TW" dirty="0"/>
          </a:p>
          <a:p>
            <a:r>
              <a:rPr lang="zh-TW" altLang="en-US" dirty="0"/>
              <a:t>自動更新對輸出結果影響各類別的權重</a:t>
            </a:r>
            <a:endParaRPr lang="en-US" altLang="zh-TW" dirty="0"/>
          </a:p>
          <a:p>
            <a:r>
              <a:rPr lang="zh-TW" altLang="en-US" dirty="0"/>
              <a:t>可找出與預測結果有更深層的潛在相關模式</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文字版面配置區 3">
            <a:extLst>
              <a:ext uri="{FF2B5EF4-FFF2-40B4-BE49-F238E27FC236}">
                <a16:creationId xmlns:a16="http://schemas.microsoft.com/office/drawing/2014/main" id="{927AAB5B-D163-4786-888E-AB28228543D0}"/>
              </a:ext>
            </a:extLst>
          </p:cNvPr>
          <p:cNvSpPr>
            <a:spLocks noGrp="1"/>
          </p:cNvSpPr>
          <p:nvPr>
            <p:ph type="body" idx="2"/>
          </p:nvPr>
        </p:nvSpPr>
        <p:spPr/>
        <p:txBody>
          <a:bodyPr/>
          <a:lstStyle/>
          <a:p>
            <a:r>
              <a:rPr lang="zh-TW" altLang="en-US" dirty="0"/>
              <a:t>缺點</a:t>
            </a:r>
            <a:endParaRPr lang="en-US" altLang="zh-TW" dirty="0"/>
          </a:p>
          <a:p>
            <a:r>
              <a:rPr lang="zh-TW" altLang="en-US" dirty="0"/>
              <a:t>需要大量的資料</a:t>
            </a:r>
            <a:endParaRPr lang="en-US" altLang="zh-TW" dirty="0"/>
          </a:p>
          <a:p>
            <a:r>
              <a:rPr lang="zh-TW" altLang="en-US" dirty="0"/>
              <a:t>模型可能過度複雜</a:t>
            </a:r>
            <a:endParaRPr lang="en-US" altLang="zh-TW" dirty="0"/>
          </a:p>
          <a:p>
            <a:r>
              <a:rPr lang="zh-TW" altLang="en-US" dirty="0"/>
              <a:t>完成模型的參數</a:t>
            </a:r>
            <a:r>
              <a:rPr lang="en-US" altLang="zh-TW" dirty="0"/>
              <a:t>(</a:t>
            </a:r>
            <a:r>
              <a:rPr lang="zh-TW" altLang="en-US" dirty="0"/>
              <a:t>權重</a:t>
            </a:r>
            <a:r>
              <a:rPr lang="en-US" altLang="zh-TW" dirty="0"/>
              <a:t>)</a:t>
            </a:r>
            <a:r>
              <a:rPr lang="zh-TW" altLang="en-US" dirty="0"/>
              <a:t>無法調整</a:t>
            </a:r>
            <a:endParaRPr lang="en-US" altLang="zh-TW" dirty="0"/>
          </a:p>
          <a:p>
            <a:endParaRPr lang="en-US" altLang="zh-TW" dirty="0"/>
          </a:p>
          <a:p>
            <a:endParaRPr lang="en-US" altLang="zh-TW" dirty="0"/>
          </a:p>
          <a:p>
            <a:endParaRPr lang="zh-TW" altLang="en-US" dirty="0"/>
          </a:p>
        </p:txBody>
      </p:sp>
      <p:sp>
        <p:nvSpPr>
          <p:cNvPr id="90" name="Google Shape;90;g8505066830_0_365"/>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dirty="0"/>
          </a:p>
        </p:txBody>
      </p:sp>
    </p:spTree>
    <p:extLst>
      <p:ext uri="{BB962C8B-B14F-4D97-AF65-F5344CB8AC3E}">
        <p14:creationId xmlns:p14="http://schemas.microsoft.com/office/powerpoint/2010/main" val="4210459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g7778645e5b_0_98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70</a:t>
            </a:fld>
            <a:endParaRPr/>
          </a:p>
        </p:txBody>
      </p:sp>
      <p:grpSp>
        <p:nvGrpSpPr>
          <p:cNvPr id="822" name="Google Shape;822;g7778645e5b_0_984"/>
          <p:cNvGrpSpPr/>
          <p:nvPr/>
        </p:nvGrpSpPr>
        <p:grpSpPr>
          <a:xfrm>
            <a:off x="8312912" y="338990"/>
            <a:ext cx="495512" cy="487347"/>
            <a:chOff x="1244325" y="4999400"/>
            <a:chExt cx="444525" cy="437200"/>
          </a:xfrm>
        </p:grpSpPr>
        <p:sp>
          <p:nvSpPr>
            <p:cNvPr id="823" name="Google Shape;823;g7778645e5b_0_98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7778645e5b_0_98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7778645e5b_0_98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7778645e5b_0_98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7778645e5b_0_98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圖片 2">
            <a:extLst>
              <a:ext uri="{FF2B5EF4-FFF2-40B4-BE49-F238E27FC236}">
                <a16:creationId xmlns:a16="http://schemas.microsoft.com/office/drawing/2014/main" id="{26E5FCEA-8E7D-434A-8EEB-A1C028511809}"/>
              </a:ext>
            </a:extLst>
          </p:cNvPr>
          <p:cNvPicPr>
            <a:picLocks noChangeAspect="1"/>
          </p:cNvPicPr>
          <p:nvPr/>
        </p:nvPicPr>
        <p:blipFill>
          <a:blip r:embed="rId4"/>
          <a:stretch>
            <a:fillRect/>
          </a:stretch>
        </p:blipFill>
        <p:spPr>
          <a:xfrm>
            <a:off x="184523" y="2315033"/>
            <a:ext cx="4258269" cy="1200318"/>
          </a:xfrm>
          <a:prstGeom prst="rect">
            <a:avLst/>
          </a:prstGeom>
        </p:spPr>
      </p:pic>
      <p:pic>
        <p:nvPicPr>
          <p:cNvPr id="11" name="圖片 10">
            <a:extLst>
              <a:ext uri="{FF2B5EF4-FFF2-40B4-BE49-F238E27FC236}">
                <a16:creationId xmlns:a16="http://schemas.microsoft.com/office/drawing/2014/main" id="{7541114F-06A4-43E4-8A28-79A4C7A575C7}"/>
              </a:ext>
            </a:extLst>
          </p:cNvPr>
          <p:cNvPicPr>
            <a:picLocks noChangeAspect="1"/>
          </p:cNvPicPr>
          <p:nvPr/>
        </p:nvPicPr>
        <p:blipFill>
          <a:blip r:embed="rId5"/>
          <a:stretch>
            <a:fillRect/>
          </a:stretch>
        </p:blipFill>
        <p:spPr>
          <a:xfrm>
            <a:off x="4572000" y="1415474"/>
            <a:ext cx="4543780" cy="3252070"/>
          </a:xfrm>
          <a:prstGeom prst="rect">
            <a:avLst/>
          </a:prstGeom>
        </p:spPr>
      </p:pic>
      <p:sp>
        <p:nvSpPr>
          <p:cNvPr id="2" name="文字方塊 1">
            <a:extLst>
              <a:ext uri="{FF2B5EF4-FFF2-40B4-BE49-F238E27FC236}">
                <a16:creationId xmlns:a16="http://schemas.microsoft.com/office/drawing/2014/main" id="{26B0BB37-3EF7-4717-AC5B-284987E7FF6C}"/>
              </a:ext>
            </a:extLst>
          </p:cNvPr>
          <p:cNvSpPr txBox="1"/>
          <p:nvPr/>
        </p:nvSpPr>
        <p:spPr>
          <a:xfrm>
            <a:off x="620291" y="830699"/>
            <a:ext cx="1826141" cy="584775"/>
          </a:xfrm>
          <a:prstGeom prst="rect">
            <a:avLst/>
          </a:prstGeom>
          <a:noFill/>
        </p:spPr>
        <p:txBody>
          <a:bodyPr wrap="none" rtlCol="0">
            <a:spAutoFit/>
          </a:bodyPr>
          <a:lstStyle/>
          <a:p>
            <a:r>
              <a:rPr lang="zh-TW" altLang="en-US" sz="3200" dirty="0">
                <a:solidFill>
                  <a:schemeClr val="bg1"/>
                </a:solidFill>
              </a:rPr>
              <a:t>資料驗證</a:t>
            </a:r>
          </a:p>
        </p:txBody>
      </p:sp>
    </p:spTree>
    <p:extLst>
      <p:ext uri="{BB962C8B-B14F-4D97-AF65-F5344CB8AC3E}">
        <p14:creationId xmlns:p14="http://schemas.microsoft.com/office/powerpoint/2010/main" val="3513972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g7778645e5b_0_98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71</a:t>
            </a:fld>
            <a:endParaRPr/>
          </a:p>
        </p:txBody>
      </p:sp>
      <p:grpSp>
        <p:nvGrpSpPr>
          <p:cNvPr id="822" name="Google Shape;822;g7778645e5b_0_984"/>
          <p:cNvGrpSpPr/>
          <p:nvPr/>
        </p:nvGrpSpPr>
        <p:grpSpPr>
          <a:xfrm>
            <a:off x="8312912" y="338990"/>
            <a:ext cx="495512" cy="487347"/>
            <a:chOff x="1244325" y="4999400"/>
            <a:chExt cx="444525" cy="437200"/>
          </a:xfrm>
        </p:grpSpPr>
        <p:sp>
          <p:nvSpPr>
            <p:cNvPr id="823" name="Google Shape;823;g7778645e5b_0_98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7778645e5b_0_98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7778645e5b_0_98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7778645e5b_0_98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7778645e5b_0_98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圖片 3">
            <a:extLst>
              <a:ext uri="{FF2B5EF4-FFF2-40B4-BE49-F238E27FC236}">
                <a16:creationId xmlns:a16="http://schemas.microsoft.com/office/drawing/2014/main" id="{6FBC40E4-0CA5-4251-A663-95B15BF086F1}"/>
              </a:ext>
            </a:extLst>
          </p:cNvPr>
          <p:cNvPicPr>
            <a:picLocks noChangeAspect="1"/>
          </p:cNvPicPr>
          <p:nvPr/>
        </p:nvPicPr>
        <p:blipFill>
          <a:blip r:embed="rId4"/>
          <a:stretch>
            <a:fillRect/>
          </a:stretch>
        </p:blipFill>
        <p:spPr>
          <a:xfrm>
            <a:off x="279901" y="2258941"/>
            <a:ext cx="3848637" cy="1190791"/>
          </a:xfrm>
          <a:prstGeom prst="rect">
            <a:avLst/>
          </a:prstGeom>
        </p:spPr>
      </p:pic>
      <p:pic>
        <p:nvPicPr>
          <p:cNvPr id="5" name="圖片 4">
            <a:extLst>
              <a:ext uri="{FF2B5EF4-FFF2-40B4-BE49-F238E27FC236}">
                <a16:creationId xmlns:a16="http://schemas.microsoft.com/office/drawing/2014/main" id="{6BFE994B-F322-4A01-9B10-D822278EC297}"/>
              </a:ext>
            </a:extLst>
          </p:cNvPr>
          <p:cNvPicPr>
            <a:picLocks noChangeAspect="1"/>
          </p:cNvPicPr>
          <p:nvPr/>
        </p:nvPicPr>
        <p:blipFill>
          <a:blip r:embed="rId5"/>
          <a:stretch>
            <a:fillRect/>
          </a:stretch>
        </p:blipFill>
        <p:spPr>
          <a:xfrm>
            <a:off x="4464275" y="1415474"/>
            <a:ext cx="4635204" cy="3285811"/>
          </a:xfrm>
          <a:prstGeom prst="rect">
            <a:avLst/>
          </a:prstGeom>
        </p:spPr>
      </p:pic>
      <p:sp>
        <p:nvSpPr>
          <p:cNvPr id="23" name="文字方塊 22">
            <a:extLst>
              <a:ext uri="{FF2B5EF4-FFF2-40B4-BE49-F238E27FC236}">
                <a16:creationId xmlns:a16="http://schemas.microsoft.com/office/drawing/2014/main" id="{33637C87-202A-43CB-9E2B-F74041FD3A49}"/>
              </a:ext>
            </a:extLst>
          </p:cNvPr>
          <p:cNvSpPr txBox="1"/>
          <p:nvPr/>
        </p:nvSpPr>
        <p:spPr>
          <a:xfrm>
            <a:off x="620291" y="830699"/>
            <a:ext cx="1826141" cy="584775"/>
          </a:xfrm>
          <a:prstGeom prst="rect">
            <a:avLst/>
          </a:prstGeom>
          <a:noFill/>
        </p:spPr>
        <p:txBody>
          <a:bodyPr wrap="none" rtlCol="0">
            <a:spAutoFit/>
          </a:bodyPr>
          <a:lstStyle/>
          <a:p>
            <a:r>
              <a:rPr lang="zh-TW" altLang="en-US" sz="3200" dirty="0">
                <a:solidFill>
                  <a:schemeClr val="bg1"/>
                </a:solidFill>
              </a:rPr>
              <a:t>模型損失</a:t>
            </a:r>
          </a:p>
        </p:txBody>
      </p:sp>
    </p:spTree>
    <p:extLst>
      <p:ext uri="{BB962C8B-B14F-4D97-AF65-F5344CB8AC3E}">
        <p14:creationId xmlns:p14="http://schemas.microsoft.com/office/powerpoint/2010/main" val="2651843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g7778645e5b_0_98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72</a:t>
            </a:fld>
            <a:endParaRPr/>
          </a:p>
        </p:txBody>
      </p:sp>
      <p:grpSp>
        <p:nvGrpSpPr>
          <p:cNvPr id="822" name="Google Shape;822;g7778645e5b_0_984"/>
          <p:cNvGrpSpPr/>
          <p:nvPr/>
        </p:nvGrpSpPr>
        <p:grpSpPr>
          <a:xfrm>
            <a:off x="8312912" y="338990"/>
            <a:ext cx="495512" cy="487347"/>
            <a:chOff x="1244325" y="4999400"/>
            <a:chExt cx="444525" cy="437200"/>
          </a:xfrm>
        </p:grpSpPr>
        <p:sp>
          <p:nvSpPr>
            <p:cNvPr id="823" name="Google Shape;823;g7778645e5b_0_98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7778645e5b_0_98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7778645e5b_0_98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7778645e5b_0_98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7778645e5b_0_98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文字方塊 22">
            <a:extLst>
              <a:ext uri="{FF2B5EF4-FFF2-40B4-BE49-F238E27FC236}">
                <a16:creationId xmlns:a16="http://schemas.microsoft.com/office/drawing/2014/main" id="{33637C87-202A-43CB-9E2B-F74041FD3A49}"/>
              </a:ext>
            </a:extLst>
          </p:cNvPr>
          <p:cNvSpPr txBox="1"/>
          <p:nvPr/>
        </p:nvSpPr>
        <p:spPr>
          <a:xfrm>
            <a:off x="620291" y="830699"/>
            <a:ext cx="4514377" cy="1077218"/>
          </a:xfrm>
          <a:prstGeom prst="rect">
            <a:avLst/>
          </a:prstGeom>
          <a:noFill/>
        </p:spPr>
        <p:txBody>
          <a:bodyPr wrap="none" rtlCol="0">
            <a:spAutoFit/>
          </a:bodyPr>
          <a:lstStyle/>
          <a:p>
            <a:r>
              <a:rPr lang="zh-TW" altLang="en-US" sz="3200" dirty="0">
                <a:solidFill>
                  <a:schemeClr val="bg1"/>
                </a:solidFill>
              </a:rPr>
              <a:t>正常情況的</a:t>
            </a:r>
            <a:r>
              <a:rPr lang="en-US" altLang="zh-TW" sz="3200" dirty="0">
                <a:solidFill>
                  <a:schemeClr val="bg1"/>
                </a:solidFill>
              </a:rPr>
              <a:t>loss function</a:t>
            </a:r>
          </a:p>
          <a:p>
            <a:endParaRPr lang="zh-TW" altLang="en-US" sz="3200" dirty="0">
              <a:solidFill>
                <a:schemeClr val="bg1"/>
              </a:solidFill>
            </a:endParaRPr>
          </a:p>
        </p:txBody>
      </p:sp>
      <p:pic>
        <p:nvPicPr>
          <p:cNvPr id="1027" name="圖片 35">
            <a:extLst>
              <a:ext uri="{FF2B5EF4-FFF2-40B4-BE49-F238E27FC236}">
                <a16:creationId xmlns:a16="http://schemas.microsoft.com/office/drawing/2014/main" id="{C25DF275-880C-41CD-948C-1E2CA99FC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82" y="1853976"/>
            <a:ext cx="2682217" cy="9499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圖片 34">
            <a:extLst>
              <a:ext uri="{FF2B5EF4-FFF2-40B4-BE49-F238E27FC236}">
                <a16:creationId xmlns:a16="http://schemas.microsoft.com/office/drawing/2014/main" id="{D428C255-B9BB-43E4-8CA0-0969700E7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82" y="3171216"/>
            <a:ext cx="2682217" cy="1041637"/>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36">
            <a:extLst>
              <a:ext uri="{FF2B5EF4-FFF2-40B4-BE49-F238E27FC236}">
                <a16:creationId xmlns:a16="http://schemas.microsoft.com/office/drawing/2014/main" id="{5D46CB35-4629-4114-9B73-EBAD58952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6175" y="3263399"/>
            <a:ext cx="2491649" cy="849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50A5F66A-EA2B-41AB-BF6A-DF9183C79692}"/>
              </a:ext>
            </a:extLst>
          </p:cNvPr>
          <p:cNvSpPr>
            <a:spLocks noChangeArrowheads="1"/>
          </p:cNvSpPr>
          <p:nvPr/>
        </p:nvSpPr>
        <p:spPr bwMode="auto">
          <a:xfrm>
            <a:off x="228600" y="4829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33" name="Picture 9" descr="TensorFlow 2 Tutorial: Get Started in Deep Learning With tf.keras">
            <a:extLst>
              <a:ext uri="{FF2B5EF4-FFF2-40B4-BE49-F238E27FC236}">
                <a16:creationId xmlns:a16="http://schemas.microsoft.com/office/drawing/2014/main" id="{34C00CC3-6908-49C2-B8ED-52B95DD09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570" y="1631155"/>
            <a:ext cx="1863190" cy="1395594"/>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645753E4-E680-485E-B223-B4EA528DC1D7}"/>
              </a:ext>
            </a:extLst>
          </p:cNvPr>
          <p:cNvPicPr>
            <a:picLocks noChangeAspect="1"/>
          </p:cNvPicPr>
          <p:nvPr/>
        </p:nvPicPr>
        <p:blipFill>
          <a:blip r:embed="rId8"/>
          <a:stretch>
            <a:fillRect/>
          </a:stretch>
        </p:blipFill>
        <p:spPr>
          <a:xfrm>
            <a:off x="5985397" y="1890584"/>
            <a:ext cx="2464280" cy="975654"/>
          </a:xfrm>
          <a:prstGeom prst="rect">
            <a:avLst/>
          </a:prstGeom>
        </p:spPr>
      </p:pic>
      <p:pic>
        <p:nvPicPr>
          <p:cNvPr id="8" name="圖片 7">
            <a:extLst>
              <a:ext uri="{FF2B5EF4-FFF2-40B4-BE49-F238E27FC236}">
                <a16:creationId xmlns:a16="http://schemas.microsoft.com/office/drawing/2014/main" id="{2AAE4E6C-1BBD-4724-B7FA-AF427D2BACB8}"/>
              </a:ext>
            </a:extLst>
          </p:cNvPr>
          <p:cNvPicPr>
            <a:picLocks noChangeAspect="1"/>
          </p:cNvPicPr>
          <p:nvPr/>
        </p:nvPicPr>
        <p:blipFill>
          <a:blip r:embed="rId9"/>
          <a:stretch>
            <a:fillRect/>
          </a:stretch>
        </p:blipFill>
        <p:spPr>
          <a:xfrm>
            <a:off x="5949043" y="3199804"/>
            <a:ext cx="2694075" cy="1041636"/>
          </a:xfrm>
          <a:prstGeom prst="rect">
            <a:avLst/>
          </a:prstGeom>
        </p:spPr>
      </p:pic>
    </p:spTree>
    <p:extLst>
      <p:ext uri="{BB962C8B-B14F-4D97-AF65-F5344CB8AC3E}">
        <p14:creationId xmlns:p14="http://schemas.microsoft.com/office/powerpoint/2010/main" val="1667693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g7778645e5b_0_98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73</a:t>
            </a:fld>
            <a:endParaRPr/>
          </a:p>
        </p:txBody>
      </p:sp>
      <p:grpSp>
        <p:nvGrpSpPr>
          <p:cNvPr id="822" name="Google Shape;822;g7778645e5b_0_984"/>
          <p:cNvGrpSpPr/>
          <p:nvPr/>
        </p:nvGrpSpPr>
        <p:grpSpPr>
          <a:xfrm>
            <a:off x="8312912" y="338990"/>
            <a:ext cx="495512" cy="487347"/>
            <a:chOff x="1244325" y="4999400"/>
            <a:chExt cx="444525" cy="437200"/>
          </a:xfrm>
        </p:grpSpPr>
        <p:sp>
          <p:nvSpPr>
            <p:cNvPr id="823" name="Google Shape;823;g7778645e5b_0_98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7778645e5b_0_98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7778645e5b_0_98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7778645e5b_0_98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7778645e5b_0_98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文字方塊 22">
            <a:extLst>
              <a:ext uri="{FF2B5EF4-FFF2-40B4-BE49-F238E27FC236}">
                <a16:creationId xmlns:a16="http://schemas.microsoft.com/office/drawing/2014/main" id="{33637C87-202A-43CB-9E2B-F74041FD3A49}"/>
              </a:ext>
            </a:extLst>
          </p:cNvPr>
          <p:cNvSpPr txBox="1"/>
          <p:nvPr/>
        </p:nvSpPr>
        <p:spPr>
          <a:xfrm>
            <a:off x="620291" y="830699"/>
            <a:ext cx="1826141" cy="584775"/>
          </a:xfrm>
          <a:prstGeom prst="rect">
            <a:avLst/>
          </a:prstGeom>
          <a:noFill/>
        </p:spPr>
        <p:txBody>
          <a:bodyPr wrap="none" rtlCol="0">
            <a:spAutoFit/>
          </a:bodyPr>
          <a:lstStyle/>
          <a:p>
            <a:r>
              <a:rPr lang="zh-TW" altLang="en-US" sz="3200" dirty="0">
                <a:solidFill>
                  <a:schemeClr val="bg1"/>
                </a:solidFill>
              </a:rPr>
              <a:t>模型衡量</a:t>
            </a:r>
          </a:p>
        </p:txBody>
      </p:sp>
      <p:pic>
        <p:nvPicPr>
          <p:cNvPr id="2" name="圖片 1">
            <a:extLst>
              <a:ext uri="{FF2B5EF4-FFF2-40B4-BE49-F238E27FC236}">
                <a16:creationId xmlns:a16="http://schemas.microsoft.com/office/drawing/2014/main" id="{34FD7BCF-CDB8-44EF-A4B8-3989FD1140FF}"/>
              </a:ext>
            </a:extLst>
          </p:cNvPr>
          <p:cNvPicPr>
            <a:picLocks noChangeAspect="1"/>
          </p:cNvPicPr>
          <p:nvPr/>
        </p:nvPicPr>
        <p:blipFill>
          <a:blip r:embed="rId4"/>
          <a:stretch>
            <a:fillRect/>
          </a:stretch>
        </p:blipFill>
        <p:spPr>
          <a:xfrm>
            <a:off x="620290" y="2211100"/>
            <a:ext cx="7459116" cy="238158"/>
          </a:xfrm>
          <a:prstGeom prst="rect">
            <a:avLst/>
          </a:prstGeom>
        </p:spPr>
      </p:pic>
      <p:sp>
        <p:nvSpPr>
          <p:cNvPr id="13" name="文字方塊 12">
            <a:extLst>
              <a:ext uri="{FF2B5EF4-FFF2-40B4-BE49-F238E27FC236}">
                <a16:creationId xmlns:a16="http://schemas.microsoft.com/office/drawing/2014/main" id="{39B88E08-4EF4-4BCD-89B8-99B7AD52EBCF}"/>
              </a:ext>
            </a:extLst>
          </p:cNvPr>
          <p:cNvSpPr txBox="1"/>
          <p:nvPr/>
        </p:nvSpPr>
        <p:spPr>
          <a:xfrm>
            <a:off x="647202" y="1672252"/>
            <a:ext cx="1723549" cy="400110"/>
          </a:xfrm>
          <a:prstGeom prst="rect">
            <a:avLst/>
          </a:prstGeom>
          <a:noFill/>
        </p:spPr>
        <p:txBody>
          <a:bodyPr wrap="none" rtlCol="0">
            <a:spAutoFit/>
          </a:bodyPr>
          <a:lstStyle/>
          <a:p>
            <a:r>
              <a:rPr lang="zh-TW" altLang="en-US" sz="2000" dirty="0">
                <a:solidFill>
                  <a:schemeClr val="bg1"/>
                </a:solidFill>
              </a:rPr>
              <a:t>以均方誤衡量</a:t>
            </a:r>
            <a:endParaRPr lang="en-US" altLang="zh-TW" sz="2000" dirty="0">
              <a:solidFill>
                <a:schemeClr val="bg1"/>
              </a:solidFill>
            </a:endParaRPr>
          </a:p>
        </p:txBody>
      </p:sp>
      <p:pic>
        <p:nvPicPr>
          <p:cNvPr id="3" name="圖片 2">
            <a:extLst>
              <a:ext uri="{FF2B5EF4-FFF2-40B4-BE49-F238E27FC236}">
                <a16:creationId xmlns:a16="http://schemas.microsoft.com/office/drawing/2014/main" id="{12875EEB-7CFE-41EB-B656-9487A27148D5}"/>
              </a:ext>
            </a:extLst>
          </p:cNvPr>
          <p:cNvPicPr>
            <a:picLocks noChangeAspect="1"/>
          </p:cNvPicPr>
          <p:nvPr/>
        </p:nvPicPr>
        <p:blipFill>
          <a:blip r:embed="rId5"/>
          <a:stretch>
            <a:fillRect/>
          </a:stretch>
        </p:blipFill>
        <p:spPr>
          <a:xfrm>
            <a:off x="620290" y="2804759"/>
            <a:ext cx="2819794" cy="362001"/>
          </a:xfrm>
          <a:prstGeom prst="rect">
            <a:avLst/>
          </a:prstGeom>
        </p:spPr>
      </p:pic>
      <p:pic>
        <p:nvPicPr>
          <p:cNvPr id="4" name="圖片 3">
            <a:extLst>
              <a:ext uri="{FF2B5EF4-FFF2-40B4-BE49-F238E27FC236}">
                <a16:creationId xmlns:a16="http://schemas.microsoft.com/office/drawing/2014/main" id="{5AE25F3E-3247-46E0-9D04-CDEFE1CCE4EF}"/>
              </a:ext>
            </a:extLst>
          </p:cNvPr>
          <p:cNvPicPr>
            <a:picLocks noChangeAspect="1"/>
          </p:cNvPicPr>
          <p:nvPr/>
        </p:nvPicPr>
        <p:blipFill>
          <a:blip r:embed="rId6"/>
          <a:stretch>
            <a:fillRect/>
          </a:stretch>
        </p:blipFill>
        <p:spPr>
          <a:xfrm>
            <a:off x="620290" y="3641194"/>
            <a:ext cx="2638793" cy="362001"/>
          </a:xfrm>
          <a:prstGeom prst="rect">
            <a:avLst/>
          </a:prstGeom>
        </p:spPr>
      </p:pic>
    </p:spTree>
    <p:extLst>
      <p:ext uri="{BB962C8B-B14F-4D97-AF65-F5344CB8AC3E}">
        <p14:creationId xmlns:p14="http://schemas.microsoft.com/office/powerpoint/2010/main" val="2278746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g7778645e5b_0_984"/>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74</a:t>
            </a:fld>
            <a:endParaRPr/>
          </a:p>
        </p:txBody>
      </p:sp>
      <p:grpSp>
        <p:nvGrpSpPr>
          <p:cNvPr id="822" name="Google Shape;822;g7778645e5b_0_984"/>
          <p:cNvGrpSpPr/>
          <p:nvPr/>
        </p:nvGrpSpPr>
        <p:grpSpPr>
          <a:xfrm>
            <a:off x="8312912" y="338990"/>
            <a:ext cx="495512" cy="487347"/>
            <a:chOff x="1244325" y="4999400"/>
            <a:chExt cx="444525" cy="437200"/>
          </a:xfrm>
        </p:grpSpPr>
        <p:sp>
          <p:nvSpPr>
            <p:cNvPr id="823" name="Google Shape;823;g7778645e5b_0_984"/>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7778645e5b_0_984"/>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7778645e5b_0_984"/>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7778645e5b_0_984"/>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7778645e5b_0_984"/>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28" name="Google Shape;828;g7778645e5b_0_984"/>
          <p:cNvPicPr preferRelativeResize="0"/>
          <p:nvPr/>
        </p:nvPicPr>
        <p:blipFill rotWithShape="1">
          <a:blip r:embed="rId4">
            <a:alphaModFix/>
          </a:blip>
          <a:srcRect/>
          <a:stretch/>
        </p:blipFill>
        <p:spPr>
          <a:xfrm>
            <a:off x="749600" y="1305292"/>
            <a:ext cx="3333750" cy="241812"/>
          </a:xfrm>
          <a:prstGeom prst="rect">
            <a:avLst/>
          </a:prstGeom>
          <a:noFill/>
          <a:ln>
            <a:noFill/>
          </a:ln>
        </p:spPr>
      </p:pic>
      <p:pic>
        <p:nvPicPr>
          <p:cNvPr id="829" name="Google Shape;829;g7778645e5b_0_984"/>
          <p:cNvPicPr preferRelativeResize="0"/>
          <p:nvPr/>
        </p:nvPicPr>
        <p:blipFill rotWithShape="1">
          <a:blip r:embed="rId5">
            <a:alphaModFix/>
          </a:blip>
          <a:srcRect/>
          <a:stretch/>
        </p:blipFill>
        <p:spPr>
          <a:xfrm>
            <a:off x="749600" y="2233624"/>
            <a:ext cx="2867025" cy="175863"/>
          </a:xfrm>
          <a:prstGeom prst="rect">
            <a:avLst/>
          </a:prstGeom>
          <a:noFill/>
          <a:ln>
            <a:noFill/>
          </a:ln>
        </p:spPr>
      </p:pic>
      <p:pic>
        <p:nvPicPr>
          <p:cNvPr id="830" name="Google Shape;830;g7778645e5b_0_984"/>
          <p:cNvPicPr preferRelativeResize="0"/>
          <p:nvPr/>
        </p:nvPicPr>
        <p:blipFill rotWithShape="1">
          <a:blip r:embed="rId6">
            <a:alphaModFix/>
          </a:blip>
          <a:srcRect/>
          <a:stretch/>
        </p:blipFill>
        <p:spPr>
          <a:xfrm>
            <a:off x="749600" y="3096007"/>
            <a:ext cx="1485900" cy="164872"/>
          </a:xfrm>
          <a:prstGeom prst="rect">
            <a:avLst/>
          </a:prstGeom>
          <a:noFill/>
          <a:ln>
            <a:noFill/>
          </a:ln>
        </p:spPr>
      </p:pic>
      <p:pic>
        <p:nvPicPr>
          <p:cNvPr id="832" name="Google Shape;832;g7778645e5b_0_984"/>
          <p:cNvPicPr preferRelativeResize="0"/>
          <p:nvPr/>
        </p:nvPicPr>
        <p:blipFill rotWithShape="1">
          <a:blip r:embed="rId7">
            <a:alphaModFix/>
          </a:blip>
          <a:srcRect/>
          <a:stretch/>
        </p:blipFill>
        <p:spPr>
          <a:xfrm>
            <a:off x="5664075" y="1623100"/>
            <a:ext cx="1556588" cy="241800"/>
          </a:xfrm>
          <a:prstGeom prst="rect">
            <a:avLst/>
          </a:prstGeom>
          <a:noFill/>
          <a:ln>
            <a:noFill/>
          </a:ln>
        </p:spPr>
      </p:pic>
      <p:sp>
        <p:nvSpPr>
          <p:cNvPr id="834" name="Google Shape;834;g7778645e5b_0_984"/>
          <p:cNvSpPr txBox="1"/>
          <p:nvPr/>
        </p:nvSpPr>
        <p:spPr>
          <a:xfrm>
            <a:off x="749600" y="769725"/>
            <a:ext cx="3412500" cy="3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預測資料</a:t>
            </a:r>
            <a:endParaRPr sz="1800" b="0" i="0" u="none" strike="noStrike" cap="none">
              <a:solidFill>
                <a:srgbClr val="FFFFFF"/>
              </a:solidFill>
              <a:latin typeface="IBM Plex Sans"/>
              <a:ea typeface="IBM Plex Sans"/>
              <a:cs typeface="IBM Plex Sans"/>
              <a:sym typeface="IBM Plex Sans"/>
            </a:endParaRPr>
          </a:p>
        </p:txBody>
      </p:sp>
      <p:sp>
        <p:nvSpPr>
          <p:cNvPr id="835" name="Google Shape;835;g7778645e5b_0_984"/>
          <p:cNvSpPr txBox="1"/>
          <p:nvPr/>
        </p:nvSpPr>
        <p:spPr>
          <a:xfrm>
            <a:off x="749600" y="1698050"/>
            <a:ext cx="3187800" cy="3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存取ID欄位</a:t>
            </a:r>
            <a:endParaRPr sz="1800" b="0" i="0" u="none" strike="noStrike" cap="none">
              <a:solidFill>
                <a:srgbClr val="FFFFFF"/>
              </a:solidFill>
              <a:latin typeface="IBM Plex Sans"/>
              <a:ea typeface="IBM Plex Sans"/>
              <a:cs typeface="IBM Plex Sans"/>
              <a:sym typeface="IBM Plex Sans"/>
            </a:endParaRPr>
          </a:p>
        </p:txBody>
      </p:sp>
      <p:sp>
        <p:nvSpPr>
          <p:cNvPr id="836" name="Google Shape;836;g7778645e5b_0_984"/>
          <p:cNvSpPr txBox="1"/>
          <p:nvPr/>
        </p:nvSpPr>
        <p:spPr>
          <a:xfrm>
            <a:off x="749600" y="2560450"/>
            <a:ext cx="3412500" cy="3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創建資料結構(表格)</a:t>
            </a:r>
            <a:endParaRPr sz="1800" b="0" i="0" u="none" strike="noStrike" cap="none">
              <a:solidFill>
                <a:srgbClr val="FFFFFF"/>
              </a:solidFill>
              <a:latin typeface="IBM Plex Sans"/>
              <a:ea typeface="IBM Plex Sans"/>
              <a:cs typeface="IBM Plex Sans"/>
              <a:sym typeface="IBM Plex Sans"/>
            </a:endParaRPr>
          </a:p>
        </p:txBody>
      </p:sp>
      <p:sp>
        <p:nvSpPr>
          <p:cNvPr id="837" name="Google Shape;837;g7778645e5b_0_984"/>
          <p:cNvSpPr txBox="1"/>
          <p:nvPr/>
        </p:nvSpPr>
        <p:spPr>
          <a:xfrm>
            <a:off x="749600" y="3411831"/>
            <a:ext cx="3876000" cy="3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存入預測結果與ID</a:t>
            </a:r>
            <a:endParaRPr sz="1800" b="0" i="0" u="none" strike="noStrike" cap="none">
              <a:solidFill>
                <a:srgbClr val="FFFFFF"/>
              </a:solidFill>
              <a:latin typeface="IBM Plex Sans"/>
              <a:ea typeface="IBM Plex Sans"/>
              <a:cs typeface="IBM Plex Sans"/>
              <a:sym typeface="IBM Plex Sans"/>
            </a:endParaRPr>
          </a:p>
        </p:txBody>
      </p:sp>
      <p:sp>
        <p:nvSpPr>
          <p:cNvPr id="838" name="Google Shape;838;g7778645e5b_0_984"/>
          <p:cNvSpPr txBox="1"/>
          <p:nvPr/>
        </p:nvSpPr>
        <p:spPr>
          <a:xfrm>
            <a:off x="5664075" y="1078125"/>
            <a:ext cx="1405500" cy="3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IBM Plex Sans"/>
                <a:ea typeface="IBM Plex Sans"/>
                <a:cs typeface="IBM Plex Sans"/>
                <a:sym typeface="IBM Plex Sans"/>
              </a:rPr>
              <a:t>顯示預測值</a:t>
            </a:r>
            <a:endParaRPr sz="1800" b="0" i="0" u="none" strike="noStrike" cap="none">
              <a:solidFill>
                <a:srgbClr val="FFFFFF"/>
              </a:solidFill>
              <a:latin typeface="IBM Plex Sans"/>
              <a:ea typeface="IBM Plex Sans"/>
              <a:cs typeface="IBM Plex Sans"/>
              <a:sym typeface="IBM Plex Sans"/>
            </a:endParaRPr>
          </a:p>
        </p:txBody>
      </p:sp>
      <p:pic>
        <p:nvPicPr>
          <p:cNvPr id="2" name="圖片 1">
            <a:extLst>
              <a:ext uri="{FF2B5EF4-FFF2-40B4-BE49-F238E27FC236}">
                <a16:creationId xmlns:a16="http://schemas.microsoft.com/office/drawing/2014/main" id="{83694F4C-A4D4-435F-A435-EE091BB0C361}"/>
              </a:ext>
            </a:extLst>
          </p:cNvPr>
          <p:cNvPicPr>
            <a:picLocks noChangeAspect="1"/>
          </p:cNvPicPr>
          <p:nvPr/>
        </p:nvPicPr>
        <p:blipFill>
          <a:blip r:embed="rId8"/>
          <a:stretch>
            <a:fillRect/>
          </a:stretch>
        </p:blipFill>
        <p:spPr>
          <a:xfrm>
            <a:off x="5664075" y="2036888"/>
            <a:ext cx="2010056" cy="2505425"/>
          </a:xfrm>
          <a:prstGeom prst="rect">
            <a:avLst/>
          </a:prstGeom>
        </p:spPr>
      </p:pic>
      <p:pic>
        <p:nvPicPr>
          <p:cNvPr id="3" name="圖片 2">
            <a:extLst>
              <a:ext uri="{FF2B5EF4-FFF2-40B4-BE49-F238E27FC236}">
                <a16:creationId xmlns:a16="http://schemas.microsoft.com/office/drawing/2014/main" id="{C84062C2-86AD-47B0-9419-01E39AC2DACB}"/>
              </a:ext>
            </a:extLst>
          </p:cNvPr>
          <p:cNvPicPr>
            <a:picLocks noChangeAspect="1"/>
          </p:cNvPicPr>
          <p:nvPr/>
        </p:nvPicPr>
        <p:blipFill>
          <a:blip r:embed="rId9"/>
          <a:stretch>
            <a:fillRect/>
          </a:stretch>
        </p:blipFill>
        <p:spPr>
          <a:xfrm>
            <a:off x="749600" y="3934429"/>
            <a:ext cx="3153215" cy="37152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CF85A-2C7D-4873-91DC-1948FA0FA665}"/>
              </a:ext>
            </a:extLst>
          </p:cNvPr>
          <p:cNvSpPr>
            <a:spLocks noGrp="1"/>
          </p:cNvSpPr>
          <p:nvPr>
            <p:ph type="title"/>
          </p:nvPr>
        </p:nvSpPr>
        <p:spPr/>
        <p:txBody>
          <a:bodyPr/>
          <a:lstStyle/>
          <a:p>
            <a:r>
              <a:rPr lang="zh-TW" altLang="en-US" dirty="0"/>
              <a:t>欄位差異</a:t>
            </a:r>
          </a:p>
        </p:txBody>
      </p:sp>
      <p:sp>
        <p:nvSpPr>
          <p:cNvPr id="3" name="文字版面配置區 2">
            <a:extLst>
              <a:ext uri="{FF2B5EF4-FFF2-40B4-BE49-F238E27FC236}">
                <a16:creationId xmlns:a16="http://schemas.microsoft.com/office/drawing/2014/main" id="{2960AB05-70DF-4A34-8D92-ADC52696B2FE}"/>
              </a:ext>
            </a:extLst>
          </p:cNvPr>
          <p:cNvSpPr>
            <a:spLocks noGrp="1"/>
          </p:cNvSpPr>
          <p:nvPr>
            <p:ph type="body" idx="1"/>
          </p:nvPr>
        </p:nvSpPr>
        <p:spPr/>
        <p:txBody>
          <a:bodyPr/>
          <a:lstStyle/>
          <a:p>
            <a:r>
              <a:rPr lang="en-US" altLang="zh-TW" dirty="0"/>
              <a:t>Top 5 columns</a:t>
            </a:r>
            <a:endParaRPr lang="zh-TW" altLang="en-US" dirty="0"/>
          </a:p>
        </p:txBody>
      </p:sp>
      <p:sp>
        <p:nvSpPr>
          <p:cNvPr id="4" name="文字版面配置區 3">
            <a:extLst>
              <a:ext uri="{FF2B5EF4-FFF2-40B4-BE49-F238E27FC236}">
                <a16:creationId xmlns:a16="http://schemas.microsoft.com/office/drawing/2014/main" id="{D092F89A-E20D-43FA-9966-E0BF900D7BDF}"/>
              </a:ext>
            </a:extLst>
          </p:cNvPr>
          <p:cNvSpPr>
            <a:spLocks noGrp="1"/>
          </p:cNvSpPr>
          <p:nvPr>
            <p:ph type="body" idx="2"/>
          </p:nvPr>
        </p:nvSpPr>
        <p:spPr>
          <a:xfrm>
            <a:off x="4445378" y="1494625"/>
            <a:ext cx="4442589" cy="2843700"/>
          </a:xfrm>
        </p:spPr>
        <p:txBody>
          <a:bodyPr/>
          <a:lstStyle/>
          <a:p>
            <a:r>
              <a:rPr lang="en-US" altLang="zh-TW" dirty="0"/>
              <a:t>use all columns (</a:t>
            </a:r>
            <a:r>
              <a:rPr lang="en-US" altLang="zh-TW" dirty="0" err="1"/>
              <a:t>drop'id','price</a:t>
            </a:r>
            <a:r>
              <a:rPr lang="en-US" altLang="zh-TW" dirty="0"/>
              <a:t>’)</a:t>
            </a:r>
          </a:p>
          <a:p>
            <a:endParaRPr lang="zh-TW" altLang="en-US" dirty="0"/>
          </a:p>
        </p:txBody>
      </p:sp>
      <p:sp>
        <p:nvSpPr>
          <p:cNvPr id="5" name="投影片編號版面配置區 4">
            <a:extLst>
              <a:ext uri="{FF2B5EF4-FFF2-40B4-BE49-F238E27FC236}">
                <a16:creationId xmlns:a16="http://schemas.microsoft.com/office/drawing/2014/main" id="{F847887B-38BF-43C0-96D8-BE544CA57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grpSp>
        <p:nvGrpSpPr>
          <p:cNvPr id="12" name="群組 11">
            <a:extLst>
              <a:ext uri="{FF2B5EF4-FFF2-40B4-BE49-F238E27FC236}">
                <a16:creationId xmlns:a16="http://schemas.microsoft.com/office/drawing/2014/main" id="{26198BC9-E36F-4D4D-888E-C16F12FEE7E5}"/>
              </a:ext>
            </a:extLst>
          </p:cNvPr>
          <p:cNvGrpSpPr/>
          <p:nvPr/>
        </p:nvGrpSpPr>
        <p:grpSpPr>
          <a:xfrm>
            <a:off x="4445378" y="2372388"/>
            <a:ext cx="4515480" cy="1694431"/>
            <a:chOff x="4372487" y="2371697"/>
            <a:chExt cx="4515480" cy="1694431"/>
          </a:xfrm>
        </p:grpSpPr>
        <p:pic>
          <p:nvPicPr>
            <p:cNvPr id="7" name="圖片 6">
              <a:extLst>
                <a:ext uri="{FF2B5EF4-FFF2-40B4-BE49-F238E27FC236}">
                  <a16:creationId xmlns:a16="http://schemas.microsoft.com/office/drawing/2014/main" id="{FAC0621C-2B79-420E-BBD9-D58CA91E0FE3}"/>
                </a:ext>
              </a:extLst>
            </p:cNvPr>
            <p:cNvPicPr>
              <a:picLocks noChangeAspect="1"/>
            </p:cNvPicPr>
            <p:nvPr/>
          </p:nvPicPr>
          <p:blipFill>
            <a:blip r:embed="rId2"/>
            <a:stretch>
              <a:fillRect/>
            </a:stretch>
          </p:blipFill>
          <p:spPr>
            <a:xfrm>
              <a:off x="4372487" y="3723180"/>
              <a:ext cx="2562583" cy="342948"/>
            </a:xfrm>
            <a:prstGeom prst="rect">
              <a:avLst/>
            </a:prstGeom>
          </p:spPr>
        </p:pic>
        <p:pic>
          <p:nvPicPr>
            <p:cNvPr id="8" name="圖片 7">
              <a:extLst>
                <a:ext uri="{FF2B5EF4-FFF2-40B4-BE49-F238E27FC236}">
                  <a16:creationId xmlns:a16="http://schemas.microsoft.com/office/drawing/2014/main" id="{1123620B-E5F5-46D5-9A50-C4EFB99154B3}"/>
                </a:ext>
              </a:extLst>
            </p:cNvPr>
            <p:cNvPicPr>
              <a:picLocks noChangeAspect="1"/>
            </p:cNvPicPr>
            <p:nvPr/>
          </p:nvPicPr>
          <p:blipFill>
            <a:blip r:embed="rId3"/>
            <a:stretch>
              <a:fillRect/>
            </a:stretch>
          </p:blipFill>
          <p:spPr>
            <a:xfrm>
              <a:off x="4372487" y="2371697"/>
              <a:ext cx="4515480" cy="200053"/>
            </a:xfrm>
            <a:prstGeom prst="rect">
              <a:avLst/>
            </a:prstGeom>
          </p:spPr>
        </p:pic>
        <p:pic>
          <p:nvPicPr>
            <p:cNvPr id="9" name="圖片 8">
              <a:extLst>
                <a:ext uri="{FF2B5EF4-FFF2-40B4-BE49-F238E27FC236}">
                  <a16:creationId xmlns:a16="http://schemas.microsoft.com/office/drawing/2014/main" id="{F58BC00F-5C2D-41A9-82AE-54906BDDDC3C}"/>
                </a:ext>
              </a:extLst>
            </p:cNvPr>
            <p:cNvPicPr>
              <a:picLocks noChangeAspect="1"/>
            </p:cNvPicPr>
            <p:nvPr/>
          </p:nvPicPr>
          <p:blipFill>
            <a:blip r:embed="rId4"/>
            <a:stretch>
              <a:fillRect/>
            </a:stretch>
          </p:blipFill>
          <p:spPr>
            <a:xfrm>
              <a:off x="4372487" y="2866175"/>
              <a:ext cx="4505954" cy="190527"/>
            </a:xfrm>
            <a:prstGeom prst="rect">
              <a:avLst/>
            </a:prstGeom>
          </p:spPr>
        </p:pic>
        <p:pic>
          <p:nvPicPr>
            <p:cNvPr id="10" name="圖片 9">
              <a:extLst>
                <a:ext uri="{FF2B5EF4-FFF2-40B4-BE49-F238E27FC236}">
                  <a16:creationId xmlns:a16="http://schemas.microsoft.com/office/drawing/2014/main" id="{E5C68A57-4378-4F5F-B8E8-18E2396C923C}"/>
                </a:ext>
              </a:extLst>
            </p:cNvPr>
            <p:cNvPicPr>
              <a:picLocks noChangeAspect="1"/>
            </p:cNvPicPr>
            <p:nvPr/>
          </p:nvPicPr>
          <p:blipFill>
            <a:blip r:embed="rId5"/>
            <a:stretch>
              <a:fillRect/>
            </a:stretch>
          </p:blipFill>
          <p:spPr>
            <a:xfrm>
              <a:off x="4372487" y="3318757"/>
              <a:ext cx="3639058" cy="171474"/>
            </a:xfrm>
            <a:prstGeom prst="rect">
              <a:avLst/>
            </a:prstGeom>
          </p:spPr>
        </p:pic>
      </p:grpSp>
      <p:grpSp>
        <p:nvGrpSpPr>
          <p:cNvPr id="15" name="群組 14">
            <a:extLst>
              <a:ext uri="{FF2B5EF4-FFF2-40B4-BE49-F238E27FC236}">
                <a16:creationId xmlns:a16="http://schemas.microsoft.com/office/drawing/2014/main" id="{4F10E361-70FB-4E8A-9F5F-B83ED39EB3DF}"/>
              </a:ext>
            </a:extLst>
          </p:cNvPr>
          <p:cNvGrpSpPr/>
          <p:nvPr/>
        </p:nvGrpSpPr>
        <p:grpSpPr>
          <a:xfrm>
            <a:off x="700272" y="2372388"/>
            <a:ext cx="3143689" cy="1699701"/>
            <a:chOff x="881401" y="2385479"/>
            <a:chExt cx="3143689" cy="1699701"/>
          </a:xfrm>
        </p:grpSpPr>
        <p:pic>
          <p:nvPicPr>
            <p:cNvPr id="6" name="圖片 5">
              <a:extLst>
                <a:ext uri="{FF2B5EF4-FFF2-40B4-BE49-F238E27FC236}">
                  <a16:creationId xmlns:a16="http://schemas.microsoft.com/office/drawing/2014/main" id="{D52587A6-D32C-4D54-9547-4ACE5F2057B5}"/>
                </a:ext>
              </a:extLst>
            </p:cNvPr>
            <p:cNvPicPr>
              <a:picLocks noChangeAspect="1"/>
            </p:cNvPicPr>
            <p:nvPr/>
          </p:nvPicPr>
          <p:blipFill>
            <a:blip r:embed="rId6"/>
            <a:stretch>
              <a:fillRect/>
            </a:stretch>
          </p:blipFill>
          <p:spPr>
            <a:xfrm>
              <a:off x="881401" y="3723179"/>
              <a:ext cx="2638793" cy="362001"/>
            </a:xfrm>
            <a:prstGeom prst="rect">
              <a:avLst/>
            </a:prstGeom>
          </p:spPr>
        </p:pic>
        <p:pic>
          <p:nvPicPr>
            <p:cNvPr id="11" name="圖片 10">
              <a:extLst>
                <a:ext uri="{FF2B5EF4-FFF2-40B4-BE49-F238E27FC236}">
                  <a16:creationId xmlns:a16="http://schemas.microsoft.com/office/drawing/2014/main" id="{719CD217-EDBA-4CC3-9F2A-EA48237554C9}"/>
                </a:ext>
              </a:extLst>
            </p:cNvPr>
            <p:cNvPicPr>
              <a:picLocks noChangeAspect="1"/>
            </p:cNvPicPr>
            <p:nvPr/>
          </p:nvPicPr>
          <p:blipFill>
            <a:blip r:embed="rId7"/>
            <a:stretch>
              <a:fillRect/>
            </a:stretch>
          </p:blipFill>
          <p:spPr>
            <a:xfrm>
              <a:off x="881401" y="2385479"/>
              <a:ext cx="3143689" cy="152421"/>
            </a:xfrm>
            <a:prstGeom prst="rect">
              <a:avLst/>
            </a:prstGeom>
          </p:spPr>
        </p:pic>
        <p:pic>
          <p:nvPicPr>
            <p:cNvPr id="13" name="圖片 12">
              <a:extLst>
                <a:ext uri="{FF2B5EF4-FFF2-40B4-BE49-F238E27FC236}">
                  <a16:creationId xmlns:a16="http://schemas.microsoft.com/office/drawing/2014/main" id="{D96554C4-C386-42E4-A4D4-14904F5A9023}"/>
                </a:ext>
              </a:extLst>
            </p:cNvPr>
            <p:cNvPicPr>
              <a:picLocks noChangeAspect="1"/>
            </p:cNvPicPr>
            <p:nvPr/>
          </p:nvPicPr>
          <p:blipFill>
            <a:blip r:embed="rId8"/>
            <a:stretch>
              <a:fillRect/>
            </a:stretch>
          </p:blipFill>
          <p:spPr>
            <a:xfrm>
              <a:off x="881401" y="2885918"/>
              <a:ext cx="3134162" cy="152421"/>
            </a:xfrm>
            <a:prstGeom prst="rect">
              <a:avLst/>
            </a:prstGeom>
          </p:spPr>
        </p:pic>
        <p:pic>
          <p:nvPicPr>
            <p:cNvPr id="14" name="圖片 13">
              <a:extLst>
                <a:ext uri="{FF2B5EF4-FFF2-40B4-BE49-F238E27FC236}">
                  <a16:creationId xmlns:a16="http://schemas.microsoft.com/office/drawing/2014/main" id="{D59D65A5-CEA8-491A-8575-2C5036F6E6CF}"/>
                </a:ext>
              </a:extLst>
            </p:cNvPr>
            <p:cNvPicPr>
              <a:picLocks noChangeAspect="1"/>
            </p:cNvPicPr>
            <p:nvPr/>
          </p:nvPicPr>
          <p:blipFill>
            <a:blip r:embed="rId9"/>
            <a:stretch>
              <a:fillRect/>
            </a:stretch>
          </p:blipFill>
          <p:spPr>
            <a:xfrm>
              <a:off x="881401" y="3339714"/>
              <a:ext cx="3000794" cy="161948"/>
            </a:xfrm>
            <a:prstGeom prst="rect">
              <a:avLst/>
            </a:prstGeom>
          </p:spPr>
        </p:pic>
      </p:grpSp>
      <p:sp>
        <p:nvSpPr>
          <p:cNvPr id="16" name="箭號: 向右 15">
            <a:extLst>
              <a:ext uri="{FF2B5EF4-FFF2-40B4-BE49-F238E27FC236}">
                <a16:creationId xmlns:a16="http://schemas.microsoft.com/office/drawing/2014/main" id="{1F52A0FA-CF5E-4104-9822-3534CD7DB2EE}"/>
              </a:ext>
            </a:extLst>
          </p:cNvPr>
          <p:cNvSpPr/>
          <p:nvPr/>
        </p:nvSpPr>
        <p:spPr>
          <a:xfrm>
            <a:off x="3954162" y="3057393"/>
            <a:ext cx="418325" cy="262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75526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2"/>
        <p:cNvGrpSpPr/>
        <p:nvPr/>
      </p:nvGrpSpPr>
      <p:grpSpPr>
        <a:xfrm>
          <a:off x="0" y="0"/>
          <a:ext cx="0" cy="0"/>
          <a:chOff x="0" y="0"/>
          <a:chExt cx="0" cy="0"/>
        </a:xfrm>
      </p:grpSpPr>
      <p:sp>
        <p:nvSpPr>
          <p:cNvPr id="843" name="Google Shape;843;g7778645e5b_0_103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76</a:t>
            </a:fld>
            <a:endParaRPr/>
          </a:p>
        </p:txBody>
      </p:sp>
      <p:grpSp>
        <p:nvGrpSpPr>
          <p:cNvPr id="844" name="Google Shape;844;g7778645e5b_0_1033"/>
          <p:cNvGrpSpPr/>
          <p:nvPr/>
        </p:nvGrpSpPr>
        <p:grpSpPr>
          <a:xfrm>
            <a:off x="8338754" y="339350"/>
            <a:ext cx="470227" cy="555904"/>
            <a:chOff x="4636075" y="261925"/>
            <a:chExt cx="401800" cy="475050"/>
          </a:xfrm>
        </p:grpSpPr>
        <p:sp>
          <p:nvSpPr>
            <p:cNvPr id="845" name="Google Shape;845;g7778645e5b_0_1033"/>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7778645e5b_0_1033"/>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7778645e5b_0_1033"/>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7778645e5b_0_1033"/>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g7778645e5b_0_1033"/>
          <p:cNvSpPr txBox="1">
            <a:spLocks noGrp="1"/>
          </p:cNvSpPr>
          <p:nvPr>
            <p:ph type="ctrTitle" idx="4294967295"/>
          </p:nvPr>
        </p:nvSpPr>
        <p:spPr>
          <a:xfrm>
            <a:off x="707135" y="623229"/>
            <a:ext cx="2365673" cy="54405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lvl="0" algn="ctr"/>
            <a:r>
              <a:rPr lang="zh-TW" altLang="en-US" sz="3200" dirty="0">
                <a:solidFill>
                  <a:schemeClr val="bg1"/>
                </a:solidFill>
              </a:rPr>
              <a:t>重點摘要</a:t>
            </a:r>
            <a:endParaRPr sz="3200" b="0" i="0" u="none" strike="noStrike" cap="none" dirty="0">
              <a:solidFill>
                <a:schemeClr val="bg1"/>
              </a:solidFill>
              <a:latin typeface="IBM Plex Serif SemiBold"/>
              <a:ea typeface="IBM Plex Serif SemiBold"/>
              <a:cs typeface="IBM Plex Serif SemiBold"/>
              <a:sym typeface="IBM Plex Serif SemiBold"/>
            </a:endParaRPr>
          </a:p>
        </p:txBody>
      </p:sp>
      <p:graphicFrame>
        <p:nvGraphicFramePr>
          <p:cNvPr id="3" name="表格 2">
            <a:extLst>
              <a:ext uri="{FF2B5EF4-FFF2-40B4-BE49-F238E27FC236}">
                <a16:creationId xmlns:a16="http://schemas.microsoft.com/office/drawing/2014/main" id="{EE725C0A-F5FF-4EEA-A8F2-B8BA1A56D53B}"/>
              </a:ext>
            </a:extLst>
          </p:cNvPr>
          <p:cNvGraphicFramePr>
            <a:graphicFrameLocks noGrp="1"/>
          </p:cNvGraphicFramePr>
          <p:nvPr>
            <p:extLst>
              <p:ext uri="{D42A27DB-BD31-4B8C-83A1-F6EECF244321}">
                <p14:modId xmlns:p14="http://schemas.microsoft.com/office/powerpoint/2010/main" val="1184813722"/>
              </p:ext>
            </p:extLst>
          </p:nvPr>
        </p:nvGraphicFramePr>
        <p:xfrm>
          <a:off x="963168" y="1609344"/>
          <a:ext cx="6669024" cy="2879468"/>
        </p:xfrm>
        <a:graphic>
          <a:graphicData uri="http://schemas.openxmlformats.org/drawingml/2006/table">
            <a:tbl>
              <a:tblPr firstRow="1" bandRow="1">
                <a:tableStyleId>{5C22544A-7EE6-4342-B048-85BDC9FD1C3A}</a:tableStyleId>
              </a:tblPr>
              <a:tblGrid>
                <a:gridCol w="3334512">
                  <a:extLst>
                    <a:ext uri="{9D8B030D-6E8A-4147-A177-3AD203B41FA5}">
                      <a16:colId xmlns:a16="http://schemas.microsoft.com/office/drawing/2014/main" val="4123443796"/>
                    </a:ext>
                  </a:extLst>
                </a:gridCol>
                <a:gridCol w="3334512">
                  <a:extLst>
                    <a:ext uri="{9D8B030D-6E8A-4147-A177-3AD203B41FA5}">
                      <a16:colId xmlns:a16="http://schemas.microsoft.com/office/drawing/2014/main" val="3785356430"/>
                    </a:ext>
                  </a:extLst>
                </a:gridCol>
              </a:tblGrid>
              <a:tr h="388174">
                <a:tc>
                  <a:txBody>
                    <a:bodyPr/>
                    <a:lstStyle/>
                    <a:p>
                      <a:r>
                        <a:rPr lang="zh-TW" altLang="en-US" dirty="0"/>
                        <a:t>相關性</a:t>
                      </a:r>
                      <a:r>
                        <a:rPr lang="en-US" altLang="zh-TW" dirty="0"/>
                        <a:t>(</a:t>
                      </a:r>
                      <a:r>
                        <a:rPr lang="zh-TW" altLang="en-US" dirty="0"/>
                        <a:t>與房價</a:t>
                      </a:r>
                      <a:r>
                        <a:rPr lang="en-US" altLang="zh-TW" dirty="0"/>
                        <a:t>)</a:t>
                      </a:r>
                      <a:endParaRPr lang="zh-TW" altLang="en-US" dirty="0"/>
                    </a:p>
                  </a:txBody>
                  <a:tcPr/>
                </a:tc>
                <a:tc>
                  <a:txBody>
                    <a:bodyPr/>
                    <a:lstStyle/>
                    <a:p>
                      <a:r>
                        <a:rPr lang="zh-TW" altLang="en-US" dirty="0"/>
                        <a:t>屬性名稱</a:t>
                      </a:r>
                    </a:p>
                  </a:txBody>
                  <a:tcPr/>
                </a:tc>
                <a:extLst>
                  <a:ext uri="{0D108BD9-81ED-4DB2-BD59-A6C34878D82A}">
                    <a16:rowId xmlns:a16="http://schemas.microsoft.com/office/drawing/2014/main" val="3601284748"/>
                  </a:ext>
                </a:extLst>
              </a:tr>
              <a:tr h="388174">
                <a:tc>
                  <a:txBody>
                    <a:bodyPr/>
                    <a:lstStyle/>
                    <a:p>
                      <a:r>
                        <a:rPr lang="zh-TW" altLang="en-US" dirty="0"/>
                        <a:t>高度相關</a:t>
                      </a:r>
                      <a:endParaRPr lang="en-US" altLang="zh-TW" dirty="0"/>
                    </a:p>
                  </a:txBody>
                  <a:tcPr/>
                </a:tc>
                <a:tc>
                  <a:txBody>
                    <a:bodyPr/>
                    <a:lstStyle/>
                    <a:p>
                      <a:r>
                        <a:rPr lang="zh-TW" altLang="en-US" dirty="0"/>
                        <a:t>公寓內居住空間</a:t>
                      </a:r>
                    </a:p>
                  </a:txBody>
                  <a:tcPr/>
                </a:tc>
                <a:extLst>
                  <a:ext uri="{0D108BD9-81ED-4DB2-BD59-A6C34878D82A}">
                    <a16:rowId xmlns:a16="http://schemas.microsoft.com/office/drawing/2014/main" val="1071253143"/>
                  </a:ext>
                </a:extLst>
              </a:tr>
              <a:tr h="765714">
                <a:tc>
                  <a:txBody>
                    <a:bodyPr/>
                    <a:lstStyle/>
                    <a:p>
                      <a:r>
                        <a:rPr lang="zh-TW" altLang="en-US" dirty="0"/>
                        <a:t>中度相關</a:t>
                      </a:r>
                    </a:p>
                  </a:txBody>
                  <a:tcPr/>
                </a:tc>
                <a:tc>
                  <a:txBody>
                    <a:bodyPr/>
                    <a:lstStyle/>
                    <a:p>
                      <a:r>
                        <a:rPr lang="zh-TW" altLang="en-US" dirty="0"/>
                        <a:t>建築設計水準水平、地面以上的內部房屋空間、最近的</a:t>
                      </a:r>
                      <a:r>
                        <a:rPr lang="en-US" altLang="zh-TW" dirty="0"/>
                        <a:t>15</a:t>
                      </a:r>
                      <a:r>
                        <a:rPr lang="zh-TW" altLang="en-US" dirty="0"/>
                        <a:t>個鄰居的室內居住空間、廁所數、景觀、低於地面的內部房屋空間、緯度、臥室數</a:t>
                      </a:r>
                    </a:p>
                  </a:txBody>
                  <a:tcPr/>
                </a:tc>
                <a:extLst>
                  <a:ext uri="{0D108BD9-81ED-4DB2-BD59-A6C34878D82A}">
                    <a16:rowId xmlns:a16="http://schemas.microsoft.com/office/drawing/2014/main" val="1826425738"/>
                  </a:ext>
                </a:extLst>
              </a:tr>
              <a:tr h="989047">
                <a:tc>
                  <a:txBody>
                    <a:bodyPr/>
                    <a:lstStyle/>
                    <a:p>
                      <a:r>
                        <a:rPr lang="zh-TW" altLang="en-US" dirty="0"/>
                        <a:t>低度相關</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t>是否俯瞰海濱、</a:t>
                      </a:r>
                      <a:r>
                        <a:rPr lang="en" altLang="zh-TW" sz="1400" dirty="0"/>
                        <a:t>樓層</a:t>
                      </a:r>
                      <a:r>
                        <a:rPr lang="zh-TW" altLang="en-US" sz="1400" dirty="0"/>
                        <a:t>數量</a:t>
                      </a:r>
                    </a:p>
                    <a:p>
                      <a:r>
                        <a:rPr lang="zh-TW" altLang="en-US" dirty="0"/>
                        <a:t>、最後整修年分、土地面積、最近的</a:t>
                      </a:r>
                      <a:r>
                        <a:rPr lang="en-US" altLang="zh-TW" dirty="0"/>
                        <a:t>15</a:t>
                      </a:r>
                      <a:r>
                        <a:rPr lang="zh-TW" altLang="en-US" dirty="0"/>
                        <a:t>個鄰居的室內居住空間、建造年分、屋況、經度、賣出年分、賣出</a:t>
                      </a:r>
                      <a:r>
                        <a:rPr lang="zh-TW" altLang="en-US"/>
                        <a:t>日期、賣出月份、郵遞區號編碼</a:t>
                      </a:r>
                      <a:endParaRPr lang="zh-TW" altLang="en-US" dirty="0"/>
                    </a:p>
                  </a:txBody>
                  <a:tcPr/>
                </a:tc>
                <a:extLst>
                  <a:ext uri="{0D108BD9-81ED-4DB2-BD59-A6C34878D82A}">
                    <a16:rowId xmlns:a16="http://schemas.microsoft.com/office/drawing/2014/main" val="4186940292"/>
                  </a:ext>
                </a:extLst>
              </a:tr>
            </a:tbl>
          </a:graphicData>
        </a:graphic>
      </p:graphicFrame>
    </p:spTree>
    <p:extLst>
      <p:ext uri="{BB962C8B-B14F-4D97-AF65-F5344CB8AC3E}">
        <p14:creationId xmlns:p14="http://schemas.microsoft.com/office/powerpoint/2010/main" val="1806972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7778645e5b_0_980"/>
          <p:cNvSpPr txBox="1">
            <a:spLocks noGrp="1"/>
          </p:cNvSpPr>
          <p:nvPr>
            <p:ph type="ctrTitle"/>
          </p:nvPr>
        </p:nvSpPr>
        <p:spPr>
          <a:xfrm>
            <a:off x="787200" y="1494625"/>
            <a:ext cx="6222900" cy="21543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5400"/>
              <a:buNone/>
            </a:pPr>
            <a:endParaRPr sz="4200" dirty="0"/>
          </a:p>
          <a:p>
            <a:pPr marL="0" lvl="0" indent="0" algn="l" rtl="0">
              <a:lnSpc>
                <a:spcPct val="100000"/>
              </a:lnSpc>
              <a:spcBef>
                <a:spcPts val="0"/>
              </a:spcBef>
              <a:spcAft>
                <a:spcPts val="0"/>
              </a:spcAft>
              <a:buSzPts val="5400"/>
              <a:buNone/>
            </a:pPr>
            <a:r>
              <a:rPr lang="en" sz="4200" dirty="0"/>
              <a:t>4.</a:t>
            </a:r>
            <a:r>
              <a:rPr lang="zh-TW" altLang="en-US" sz="4200" dirty="0"/>
              <a:t>應用與比較</a:t>
            </a:r>
            <a:endParaRPr sz="4200" dirty="0"/>
          </a:p>
          <a:p>
            <a:pPr marL="0" lvl="0" indent="0" algn="l" rtl="0">
              <a:lnSpc>
                <a:spcPct val="100000"/>
              </a:lnSpc>
              <a:spcBef>
                <a:spcPts val="0"/>
              </a:spcBef>
              <a:spcAft>
                <a:spcPts val="0"/>
              </a:spcAft>
              <a:buSzPts val="5400"/>
              <a:buNone/>
            </a:pPr>
            <a:endParaRPr sz="4200" dirty="0"/>
          </a:p>
        </p:txBody>
      </p:sp>
      <p:sp>
        <p:nvSpPr>
          <p:cNvPr id="816" name="Google Shape;816;g7778645e5b_0_980"/>
          <p:cNvSpPr txBox="1"/>
          <p:nvPr/>
        </p:nvSpPr>
        <p:spPr>
          <a:xfrm>
            <a:off x="787200" y="28738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 altLang="zh-TW" sz="2400" dirty="0">
              <a:solidFill>
                <a:schemeClr val="accent1"/>
              </a:solidFill>
            </a:endParaRPr>
          </a:p>
          <a:p>
            <a:pPr marL="0" lvl="0" indent="0" algn="l" rtl="0">
              <a:spcBef>
                <a:spcPts val="0"/>
              </a:spcBef>
              <a:spcAft>
                <a:spcPts val="0"/>
              </a:spcAft>
              <a:buNone/>
            </a:pPr>
            <a:endParaRPr sz="2400" dirty="0">
              <a:solidFill>
                <a:schemeClr val="accent1"/>
              </a:solidFill>
            </a:endParaRPr>
          </a:p>
        </p:txBody>
      </p:sp>
    </p:spTree>
    <p:extLst>
      <p:ext uri="{BB962C8B-B14F-4D97-AF65-F5344CB8AC3E}">
        <p14:creationId xmlns:p14="http://schemas.microsoft.com/office/powerpoint/2010/main" val="2147686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CF85A-2C7D-4873-91DC-1948FA0FA665}"/>
              </a:ext>
            </a:extLst>
          </p:cNvPr>
          <p:cNvSpPr>
            <a:spLocks noGrp="1"/>
          </p:cNvSpPr>
          <p:nvPr>
            <p:ph type="title"/>
          </p:nvPr>
        </p:nvSpPr>
        <p:spPr/>
        <p:txBody>
          <a:bodyPr/>
          <a:lstStyle/>
          <a:p>
            <a:r>
              <a:rPr lang="zh-TW" altLang="en-US" dirty="0"/>
              <a:t>套用在</a:t>
            </a:r>
            <a:r>
              <a:rPr lang="en-US" altLang="zh-TW" dirty="0"/>
              <a:t>SKL</a:t>
            </a:r>
            <a:r>
              <a:rPr lang="zh-TW" altLang="en-US" dirty="0"/>
              <a:t>房價的預測</a:t>
            </a:r>
          </a:p>
        </p:txBody>
      </p:sp>
      <p:sp>
        <p:nvSpPr>
          <p:cNvPr id="3" name="文字版面配置區 2">
            <a:extLst>
              <a:ext uri="{FF2B5EF4-FFF2-40B4-BE49-F238E27FC236}">
                <a16:creationId xmlns:a16="http://schemas.microsoft.com/office/drawing/2014/main" id="{2960AB05-70DF-4A34-8D92-ADC52696B2FE}"/>
              </a:ext>
            </a:extLst>
          </p:cNvPr>
          <p:cNvSpPr>
            <a:spLocks noGrp="1"/>
          </p:cNvSpPr>
          <p:nvPr>
            <p:ph type="body" idx="1"/>
          </p:nvPr>
        </p:nvSpPr>
        <p:spPr/>
        <p:txBody>
          <a:bodyPr/>
          <a:lstStyle/>
          <a:p>
            <a:r>
              <a:rPr lang="en-US" altLang="zh-TW" dirty="0"/>
              <a:t>Kaggle </a:t>
            </a:r>
            <a:r>
              <a:rPr lang="zh-TW" altLang="en-US" dirty="0"/>
              <a:t>前五高的欄位</a:t>
            </a:r>
          </a:p>
        </p:txBody>
      </p:sp>
      <p:sp>
        <p:nvSpPr>
          <p:cNvPr id="4" name="文字版面配置區 3">
            <a:extLst>
              <a:ext uri="{FF2B5EF4-FFF2-40B4-BE49-F238E27FC236}">
                <a16:creationId xmlns:a16="http://schemas.microsoft.com/office/drawing/2014/main" id="{D092F89A-E20D-43FA-9966-E0BF900D7BDF}"/>
              </a:ext>
            </a:extLst>
          </p:cNvPr>
          <p:cNvSpPr>
            <a:spLocks noGrp="1"/>
          </p:cNvSpPr>
          <p:nvPr>
            <p:ph type="body" idx="2"/>
          </p:nvPr>
        </p:nvSpPr>
        <p:spPr>
          <a:xfrm>
            <a:off x="4445378" y="1494625"/>
            <a:ext cx="4442589" cy="2843700"/>
          </a:xfrm>
        </p:spPr>
        <p:txBody>
          <a:bodyPr/>
          <a:lstStyle/>
          <a:p>
            <a:r>
              <a:rPr lang="zh-TW" altLang="en-US" dirty="0"/>
              <a:t>放款資料 挑選五個欄位</a:t>
            </a:r>
          </a:p>
        </p:txBody>
      </p:sp>
      <p:sp>
        <p:nvSpPr>
          <p:cNvPr id="5" name="投影片編號版面配置區 4">
            <a:extLst>
              <a:ext uri="{FF2B5EF4-FFF2-40B4-BE49-F238E27FC236}">
                <a16:creationId xmlns:a16="http://schemas.microsoft.com/office/drawing/2014/main" id="{F847887B-38BF-43C0-96D8-BE544CA57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graphicFrame>
        <p:nvGraphicFramePr>
          <p:cNvPr id="18" name="表格 17">
            <a:extLst>
              <a:ext uri="{FF2B5EF4-FFF2-40B4-BE49-F238E27FC236}">
                <a16:creationId xmlns:a16="http://schemas.microsoft.com/office/drawing/2014/main" id="{F9FEE4BA-7B98-47AF-87FF-34907DFBEFDB}"/>
              </a:ext>
            </a:extLst>
          </p:cNvPr>
          <p:cNvGraphicFramePr>
            <a:graphicFrameLocks noGrp="1"/>
          </p:cNvGraphicFramePr>
          <p:nvPr>
            <p:extLst>
              <p:ext uri="{D42A27DB-BD31-4B8C-83A1-F6EECF244321}">
                <p14:modId xmlns:p14="http://schemas.microsoft.com/office/powerpoint/2010/main" val="2973088609"/>
              </p:ext>
            </p:extLst>
          </p:nvPr>
        </p:nvGraphicFramePr>
        <p:xfrm>
          <a:off x="4903596" y="2402602"/>
          <a:ext cx="2167852" cy="1600200"/>
        </p:xfrm>
        <a:graphic>
          <a:graphicData uri="http://schemas.openxmlformats.org/drawingml/2006/table">
            <a:tbl>
              <a:tblPr firstRow="1" bandRow="1">
                <a:tableStyleId>{F5AB1C69-6EDB-4FF4-983F-18BD219EF322}</a:tableStyleId>
              </a:tblPr>
              <a:tblGrid>
                <a:gridCol w="2167852">
                  <a:extLst>
                    <a:ext uri="{9D8B030D-6E8A-4147-A177-3AD203B41FA5}">
                      <a16:colId xmlns:a16="http://schemas.microsoft.com/office/drawing/2014/main" val="2921078221"/>
                    </a:ext>
                  </a:extLst>
                </a:gridCol>
              </a:tblGrid>
              <a:tr h="290794">
                <a:tc>
                  <a:txBody>
                    <a:bodyPr/>
                    <a:lstStyle/>
                    <a:p>
                      <a:r>
                        <a:rPr lang="zh-TW" altLang="en-US" dirty="0"/>
                        <a:t>欄位</a:t>
                      </a:r>
                    </a:p>
                  </a:txBody>
                  <a:tcPr/>
                </a:tc>
                <a:extLst>
                  <a:ext uri="{0D108BD9-81ED-4DB2-BD59-A6C34878D82A}">
                    <a16:rowId xmlns:a16="http://schemas.microsoft.com/office/drawing/2014/main" val="1165565921"/>
                  </a:ext>
                </a:extLst>
              </a:tr>
              <a:tr h="220764">
                <a:tc>
                  <a:txBody>
                    <a:bodyPr/>
                    <a:lstStyle/>
                    <a:p>
                      <a:r>
                        <a:rPr lang="en-US" altLang="zh-TW" sz="1100" dirty="0" err="1"/>
                        <a:t>PublicArea</a:t>
                      </a:r>
                      <a:r>
                        <a:rPr lang="zh-TW" altLang="en-US" sz="1100" dirty="0"/>
                        <a:t>公共設施 </a:t>
                      </a:r>
                    </a:p>
                  </a:txBody>
                  <a:tcPr/>
                </a:tc>
                <a:extLst>
                  <a:ext uri="{0D108BD9-81ED-4DB2-BD59-A6C34878D82A}">
                    <a16:rowId xmlns:a16="http://schemas.microsoft.com/office/drawing/2014/main" val="3213985823"/>
                  </a:ext>
                </a:extLst>
              </a:tr>
              <a:tr h="203481">
                <a:tc>
                  <a:txBody>
                    <a:bodyPr/>
                    <a:lstStyle/>
                    <a:p>
                      <a:r>
                        <a:rPr lang="en-US" altLang="zh-TW" sz="1100" dirty="0" err="1"/>
                        <a:t>CityItem</a:t>
                      </a:r>
                      <a:r>
                        <a:rPr lang="en-US" altLang="zh-TW" sz="1100" dirty="0"/>
                        <a:t> </a:t>
                      </a:r>
                      <a:r>
                        <a:rPr lang="zh-TW" altLang="en-US" sz="1100" dirty="0"/>
                        <a:t>城市</a:t>
                      </a:r>
                    </a:p>
                  </a:txBody>
                  <a:tcPr/>
                </a:tc>
                <a:extLst>
                  <a:ext uri="{0D108BD9-81ED-4DB2-BD59-A6C34878D82A}">
                    <a16:rowId xmlns:a16="http://schemas.microsoft.com/office/drawing/2014/main" val="2096276318"/>
                  </a:ext>
                </a:extLst>
              </a:tr>
              <a:tr h="213170">
                <a:tc>
                  <a:txBody>
                    <a:bodyPr/>
                    <a:lstStyle/>
                    <a:p>
                      <a:r>
                        <a:rPr lang="en-US" altLang="zh-TW" sz="1100" dirty="0" err="1"/>
                        <a:t>AplraiseUnitValue</a:t>
                      </a:r>
                      <a:r>
                        <a:rPr lang="zh-TW" altLang="en-US" sz="1100" dirty="0"/>
                        <a:t>鑑價單價坪</a:t>
                      </a:r>
                    </a:p>
                  </a:txBody>
                  <a:tcPr/>
                </a:tc>
                <a:extLst>
                  <a:ext uri="{0D108BD9-81ED-4DB2-BD59-A6C34878D82A}">
                    <a16:rowId xmlns:a16="http://schemas.microsoft.com/office/drawing/2014/main" val="4137285396"/>
                  </a:ext>
                </a:extLst>
              </a:tr>
              <a:tr h="213170">
                <a:tc>
                  <a:txBody>
                    <a:bodyPr/>
                    <a:lstStyle/>
                    <a:p>
                      <a:r>
                        <a:rPr lang="en-US" altLang="zh-TW" sz="1100" dirty="0" err="1"/>
                        <a:t>AplraiseBuildArea</a:t>
                      </a:r>
                      <a:r>
                        <a:rPr lang="zh-TW" altLang="en-US" sz="1100" dirty="0"/>
                        <a:t>附屬建物面積</a:t>
                      </a:r>
                    </a:p>
                  </a:txBody>
                  <a:tcPr/>
                </a:tc>
                <a:extLst>
                  <a:ext uri="{0D108BD9-81ED-4DB2-BD59-A6C34878D82A}">
                    <a16:rowId xmlns:a16="http://schemas.microsoft.com/office/drawing/2014/main" val="2080819358"/>
                  </a:ext>
                </a:extLst>
              </a:tr>
              <a:tr h="203481">
                <a:tc>
                  <a:txBody>
                    <a:bodyPr/>
                    <a:lstStyle/>
                    <a:p>
                      <a:r>
                        <a:rPr lang="en-US" altLang="zh-TW" sz="1100" dirty="0" err="1"/>
                        <a:t>DebtPerc</a:t>
                      </a:r>
                      <a:r>
                        <a:rPr lang="en-US" altLang="zh-TW" sz="1100" dirty="0"/>
                        <a:t> </a:t>
                      </a:r>
                      <a:r>
                        <a:rPr lang="zh-TW" altLang="en-US" sz="1100" dirty="0"/>
                        <a:t>貸放成數</a:t>
                      </a:r>
                    </a:p>
                  </a:txBody>
                  <a:tcPr/>
                </a:tc>
                <a:extLst>
                  <a:ext uri="{0D108BD9-81ED-4DB2-BD59-A6C34878D82A}">
                    <a16:rowId xmlns:a16="http://schemas.microsoft.com/office/drawing/2014/main" val="4213492015"/>
                  </a:ext>
                </a:extLst>
              </a:tr>
            </a:tbl>
          </a:graphicData>
        </a:graphic>
      </p:graphicFrame>
      <p:graphicFrame>
        <p:nvGraphicFramePr>
          <p:cNvPr id="19" name="表格 18">
            <a:extLst>
              <a:ext uri="{FF2B5EF4-FFF2-40B4-BE49-F238E27FC236}">
                <a16:creationId xmlns:a16="http://schemas.microsoft.com/office/drawing/2014/main" id="{254CD5FD-59A7-4D69-BF02-9434A854BDB7}"/>
              </a:ext>
            </a:extLst>
          </p:cNvPr>
          <p:cNvGraphicFramePr>
            <a:graphicFrameLocks noGrp="1"/>
          </p:cNvGraphicFramePr>
          <p:nvPr>
            <p:extLst/>
          </p:nvPr>
        </p:nvGraphicFramePr>
        <p:xfrm>
          <a:off x="1313821" y="2402602"/>
          <a:ext cx="2167852" cy="1935480"/>
        </p:xfrm>
        <a:graphic>
          <a:graphicData uri="http://schemas.openxmlformats.org/drawingml/2006/table">
            <a:tbl>
              <a:tblPr firstRow="1" bandRow="1">
                <a:tableStyleId>{F5AB1C69-6EDB-4FF4-983F-18BD219EF322}</a:tableStyleId>
              </a:tblPr>
              <a:tblGrid>
                <a:gridCol w="2167852">
                  <a:extLst>
                    <a:ext uri="{9D8B030D-6E8A-4147-A177-3AD203B41FA5}">
                      <a16:colId xmlns:a16="http://schemas.microsoft.com/office/drawing/2014/main" val="2921078221"/>
                    </a:ext>
                  </a:extLst>
                </a:gridCol>
              </a:tblGrid>
              <a:tr h="290794">
                <a:tc>
                  <a:txBody>
                    <a:bodyPr/>
                    <a:lstStyle/>
                    <a:p>
                      <a:r>
                        <a:rPr lang="zh-TW" altLang="en-US" dirty="0"/>
                        <a:t>欄位</a:t>
                      </a:r>
                    </a:p>
                  </a:txBody>
                  <a:tcPr/>
                </a:tc>
                <a:extLst>
                  <a:ext uri="{0D108BD9-81ED-4DB2-BD59-A6C34878D82A}">
                    <a16:rowId xmlns:a16="http://schemas.microsoft.com/office/drawing/2014/main" val="1165565921"/>
                  </a:ext>
                </a:extLst>
              </a:tr>
              <a:tr h="220764">
                <a:tc>
                  <a:txBody>
                    <a:bodyPr/>
                    <a:lstStyle/>
                    <a:p>
                      <a:r>
                        <a:rPr lang="en-US" altLang="zh-TW" sz="1100"/>
                        <a:t>sqft_living</a:t>
                      </a:r>
                      <a:r>
                        <a:rPr lang="zh-TW" altLang="en-US" sz="1100"/>
                        <a:t>公寓內居住空間</a:t>
                      </a:r>
                      <a:endParaRPr lang="zh-TW" altLang="en-US" sz="1100" dirty="0"/>
                    </a:p>
                  </a:txBody>
                  <a:tcPr/>
                </a:tc>
                <a:extLst>
                  <a:ext uri="{0D108BD9-81ED-4DB2-BD59-A6C34878D82A}">
                    <a16:rowId xmlns:a16="http://schemas.microsoft.com/office/drawing/2014/main" val="3213985823"/>
                  </a:ext>
                </a:extLst>
              </a:tr>
              <a:tr h="203481">
                <a:tc>
                  <a:txBody>
                    <a:bodyPr/>
                    <a:lstStyle/>
                    <a:p>
                      <a:r>
                        <a:rPr lang="en-US" altLang="zh-TW" sz="1100" dirty="0"/>
                        <a:t>grade</a:t>
                      </a:r>
                      <a:r>
                        <a:rPr lang="zh-TW" altLang="en-US" sz="1100" dirty="0"/>
                        <a:t>建築設計的水準水平</a:t>
                      </a:r>
                    </a:p>
                  </a:txBody>
                  <a:tcPr/>
                </a:tc>
                <a:extLst>
                  <a:ext uri="{0D108BD9-81ED-4DB2-BD59-A6C34878D82A}">
                    <a16:rowId xmlns:a16="http://schemas.microsoft.com/office/drawing/2014/main" val="2096276318"/>
                  </a:ext>
                </a:extLst>
              </a:tr>
              <a:tr h="213170">
                <a:tc>
                  <a:txBody>
                    <a:bodyPr/>
                    <a:lstStyle/>
                    <a:p>
                      <a:r>
                        <a:rPr lang="en-US" altLang="zh-TW" sz="1100" dirty="0"/>
                        <a:t>sqft_living15</a:t>
                      </a:r>
                      <a:r>
                        <a:rPr lang="zh-TW" altLang="en-US" sz="1100" dirty="0"/>
                        <a:t>最近的</a:t>
                      </a:r>
                      <a:r>
                        <a:rPr lang="en-US" altLang="zh-TW" sz="1100" dirty="0"/>
                        <a:t>15</a:t>
                      </a:r>
                      <a:r>
                        <a:rPr lang="zh-TW" altLang="en-US" sz="1100" dirty="0"/>
                        <a:t>個鄰居的室內居住空間</a:t>
                      </a:r>
                    </a:p>
                  </a:txBody>
                  <a:tcPr/>
                </a:tc>
                <a:extLst>
                  <a:ext uri="{0D108BD9-81ED-4DB2-BD59-A6C34878D82A}">
                    <a16:rowId xmlns:a16="http://schemas.microsoft.com/office/drawing/2014/main" val="4137285396"/>
                  </a:ext>
                </a:extLst>
              </a:tr>
              <a:tr h="213170">
                <a:tc>
                  <a:txBody>
                    <a:bodyPr/>
                    <a:lstStyle/>
                    <a:p>
                      <a:r>
                        <a:rPr lang="en-US" altLang="zh-TW" sz="1100" dirty="0"/>
                        <a:t>bathrooms</a:t>
                      </a:r>
                      <a:r>
                        <a:rPr lang="zh-TW" altLang="en-US" sz="1100" dirty="0"/>
                        <a:t>衛浴數</a:t>
                      </a:r>
                    </a:p>
                  </a:txBody>
                  <a:tcPr/>
                </a:tc>
                <a:extLst>
                  <a:ext uri="{0D108BD9-81ED-4DB2-BD59-A6C34878D82A}">
                    <a16:rowId xmlns:a16="http://schemas.microsoft.com/office/drawing/2014/main" val="2080819358"/>
                  </a:ext>
                </a:extLst>
              </a:tr>
              <a:tr h="203481">
                <a:tc>
                  <a:txBody>
                    <a:bodyPr/>
                    <a:lstStyle/>
                    <a:p>
                      <a:r>
                        <a:rPr lang="en-US" altLang="zh-TW" sz="1100" dirty="0" err="1"/>
                        <a:t>sqft_above</a:t>
                      </a:r>
                      <a:r>
                        <a:rPr lang="zh-TW" altLang="en-US" sz="1100" dirty="0"/>
                        <a:t>地面以上內部的房屋空間</a:t>
                      </a:r>
                    </a:p>
                  </a:txBody>
                  <a:tcPr/>
                </a:tc>
                <a:extLst>
                  <a:ext uri="{0D108BD9-81ED-4DB2-BD59-A6C34878D82A}">
                    <a16:rowId xmlns:a16="http://schemas.microsoft.com/office/drawing/2014/main" val="4213492015"/>
                  </a:ext>
                </a:extLst>
              </a:tr>
            </a:tbl>
          </a:graphicData>
        </a:graphic>
      </p:graphicFrame>
      <p:sp>
        <p:nvSpPr>
          <p:cNvPr id="6" name="文字方塊 5">
            <a:extLst>
              <a:ext uri="{FF2B5EF4-FFF2-40B4-BE49-F238E27FC236}">
                <a16:creationId xmlns:a16="http://schemas.microsoft.com/office/drawing/2014/main" id="{4A1F246A-65A6-4D84-A424-CC0C9CDAAF7B}"/>
              </a:ext>
            </a:extLst>
          </p:cNvPr>
          <p:cNvSpPr txBox="1"/>
          <p:nvPr/>
        </p:nvSpPr>
        <p:spPr>
          <a:xfrm>
            <a:off x="4272860" y="4198309"/>
            <a:ext cx="3735318" cy="738664"/>
          </a:xfrm>
          <a:prstGeom prst="rect">
            <a:avLst/>
          </a:prstGeom>
          <a:noFill/>
        </p:spPr>
        <p:txBody>
          <a:bodyPr wrap="none" rtlCol="0">
            <a:spAutoFit/>
          </a:bodyPr>
          <a:lstStyle/>
          <a:p>
            <a:r>
              <a:rPr lang="zh-TW" altLang="en-US" dirty="0">
                <a:solidFill>
                  <a:schemeClr val="bg1"/>
                </a:solidFill>
              </a:rPr>
              <a:t>從</a:t>
            </a:r>
            <a:r>
              <a:rPr lang="en-US" altLang="zh-TW" dirty="0">
                <a:solidFill>
                  <a:schemeClr val="bg1"/>
                </a:solidFill>
              </a:rPr>
              <a:t>SKL_DB Schema</a:t>
            </a:r>
            <a:r>
              <a:rPr lang="zh-TW" altLang="en-US" dirty="0">
                <a:solidFill>
                  <a:schemeClr val="bg1"/>
                </a:solidFill>
              </a:rPr>
              <a:t>擔保品中挑選的資料欄位</a:t>
            </a:r>
            <a:endParaRPr lang="en-US" altLang="zh-TW" dirty="0">
              <a:solidFill>
                <a:schemeClr val="bg1"/>
              </a:solidFill>
            </a:endParaRPr>
          </a:p>
          <a:p>
            <a:r>
              <a:rPr lang="zh-TW" altLang="en-US" dirty="0">
                <a:solidFill>
                  <a:schemeClr val="bg1"/>
                </a:solidFill>
              </a:rPr>
              <a:t>再經過前處理資料、訓練新模型</a:t>
            </a:r>
          </a:p>
          <a:p>
            <a:endParaRPr lang="zh-TW" altLang="en-US" dirty="0">
              <a:solidFill>
                <a:schemeClr val="bg1"/>
              </a:solidFill>
            </a:endParaRPr>
          </a:p>
        </p:txBody>
      </p:sp>
    </p:spTree>
    <p:extLst>
      <p:ext uri="{BB962C8B-B14F-4D97-AF65-F5344CB8AC3E}">
        <p14:creationId xmlns:p14="http://schemas.microsoft.com/office/powerpoint/2010/main" val="2842458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CF85A-2C7D-4873-91DC-1948FA0FA665}"/>
              </a:ext>
            </a:extLst>
          </p:cNvPr>
          <p:cNvSpPr>
            <a:spLocks noGrp="1"/>
          </p:cNvSpPr>
          <p:nvPr>
            <p:ph type="title"/>
          </p:nvPr>
        </p:nvSpPr>
        <p:spPr/>
        <p:txBody>
          <a:bodyPr/>
          <a:lstStyle/>
          <a:p>
            <a:r>
              <a:rPr lang="zh-TW" altLang="en-US" dirty="0"/>
              <a:t>各欄位相關係數比較</a:t>
            </a:r>
          </a:p>
        </p:txBody>
      </p:sp>
      <p:sp>
        <p:nvSpPr>
          <p:cNvPr id="3" name="文字版面配置區 2">
            <a:extLst>
              <a:ext uri="{FF2B5EF4-FFF2-40B4-BE49-F238E27FC236}">
                <a16:creationId xmlns:a16="http://schemas.microsoft.com/office/drawing/2014/main" id="{2960AB05-70DF-4A34-8D92-ADC52696B2FE}"/>
              </a:ext>
            </a:extLst>
          </p:cNvPr>
          <p:cNvSpPr>
            <a:spLocks noGrp="1"/>
          </p:cNvSpPr>
          <p:nvPr>
            <p:ph type="body" idx="1"/>
          </p:nvPr>
        </p:nvSpPr>
        <p:spPr/>
        <p:txBody>
          <a:bodyPr/>
          <a:lstStyle/>
          <a:p>
            <a:r>
              <a:rPr lang="en-US" altLang="zh-TW" dirty="0"/>
              <a:t>Kaggle </a:t>
            </a:r>
            <a:r>
              <a:rPr lang="zh-TW" altLang="en-US" dirty="0"/>
              <a:t>前五高的欄位</a:t>
            </a:r>
          </a:p>
        </p:txBody>
      </p:sp>
      <p:sp>
        <p:nvSpPr>
          <p:cNvPr id="4" name="文字版面配置區 3">
            <a:extLst>
              <a:ext uri="{FF2B5EF4-FFF2-40B4-BE49-F238E27FC236}">
                <a16:creationId xmlns:a16="http://schemas.microsoft.com/office/drawing/2014/main" id="{D092F89A-E20D-43FA-9966-E0BF900D7BDF}"/>
              </a:ext>
            </a:extLst>
          </p:cNvPr>
          <p:cNvSpPr>
            <a:spLocks noGrp="1"/>
          </p:cNvSpPr>
          <p:nvPr>
            <p:ph type="body" idx="2"/>
          </p:nvPr>
        </p:nvSpPr>
        <p:spPr>
          <a:xfrm>
            <a:off x="4445378" y="1494625"/>
            <a:ext cx="4442589" cy="2843700"/>
          </a:xfrm>
        </p:spPr>
        <p:txBody>
          <a:bodyPr/>
          <a:lstStyle/>
          <a:p>
            <a:r>
              <a:rPr lang="zh-TW" altLang="en-US" dirty="0"/>
              <a:t>放款資料 挑選五個欄位</a:t>
            </a:r>
          </a:p>
        </p:txBody>
      </p:sp>
      <p:sp>
        <p:nvSpPr>
          <p:cNvPr id="5" name="投影片編號版面配置區 4">
            <a:extLst>
              <a:ext uri="{FF2B5EF4-FFF2-40B4-BE49-F238E27FC236}">
                <a16:creationId xmlns:a16="http://schemas.microsoft.com/office/drawing/2014/main" id="{F847887B-38BF-43C0-96D8-BE544CA57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pic>
        <p:nvPicPr>
          <p:cNvPr id="7" name="圖片 6">
            <a:extLst>
              <a:ext uri="{FF2B5EF4-FFF2-40B4-BE49-F238E27FC236}">
                <a16:creationId xmlns:a16="http://schemas.microsoft.com/office/drawing/2014/main" id="{23DCE24F-7581-4456-A064-F4F56C840E21}"/>
              </a:ext>
            </a:extLst>
          </p:cNvPr>
          <p:cNvPicPr>
            <a:picLocks noChangeAspect="1"/>
          </p:cNvPicPr>
          <p:nvPr/>
        </p:nvPicPr>
        <p:blipFill>
          <a:blip r:embed="rId2"/>
          <a:stretch>
            <a:fillRect/>
          </a:stretch>
        </p:blipFill>
        <p:spPr>
          <a:xfrm>
            <a:off x="4146300" y="2489683"/>
            <a:ext cx="4494088" cy="1476581"/>
          </a:xfrm>
          <a:prstGeom prst="rect">
            <a:avLst/>
          </a:prstGeom>
        </p:spPr>
      </p:pic>
      <p:pic>
        <p:nvPicPr>
          <p:cNvPr id="8" name="圖片 7">
            <a:extLst>
              <a:ext uri="{FF2B5EF4-FFF2-40B4-BE49-F238E27FC236}">
                <a16:creationId xmlns:a16="http://schemas.microsoft.com/office/drawing/2014/main" id="{A11D1ED3-2D35-4050-BB48-B75FDDE7024E}"/>
              </a:ext>
            </a:extLst>
          </p:cNvPr>
          <p:cNvPicPr>
            <a:picLocks noChangeAspect="1"/>
          </p:cNvPicPr>
          <p:nvPr/>
        </p:nvPicPr>
        <p:blipFill>
          <a:blip r:embed="rId3"/>
          <a:stretch>
            <a:fillRect/>
          </a:stretch>
        </p:blipFill>
        <p:spPr>
          <a:xfrm>
            <a:off x="70338" y="2200589"/>
            <a:ext cx="3926412" cy="1677981"/>
          </a:xfrm>
          <a:prstGeom prst="rect">
            <a:avLst/>
          </a:prstGeom>
        </p:spPr>
      </p:pic>
    </p:spTree>
    <p:extLst>
      <p:ext uri="{BB962C8B-B14F-4D97-AF65-F5344CB8AC3E}">
        <p14:creationId xmlns:p14="http://schemas.microsoft.com/office/powerpoint/2010/main" val="95489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505066830_0_36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研究方法</a:t>
            </a:r>
            <a:endParaRPr dirty="0"/>
          </a:p>
        </p:txBody>
      </p:sp>
      <p:sp>
        <p:nvSpPr>
          <p:cNvPr id="89" name="Google Shape;89;g8505066830_0_365"/>
          <p:cNvSpPr txBox="1">
            <a:spLocks noGrp="1"/>
          </p:cNvSpPr>
          <p:nvPr>
            <p:ph type="body" idx="1"/>
          </p:nvPr>
        </p:nvSpPr>
        <p:spPr>
          <a:xfrm>
            <a:off x="787200" y="1494625"/>
            <a:ext cx="6718200" cy="3326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dirty="0">
                <a:solidFill>
                  <a:srgbClr val="FFFF00"/>
                </a:solidFill>
              </a:rPr>
              <a:t>多層感知機Multiple Layer perceptron</a:t>
            </a:r>
            <a:endParaRPr b="1" u="sng" dirty="0">
              <a:solidFill>
                <a:srgbClr val="FFFF00"/>
              </a:solidFill>
            </a:endParaRPr>
          </a:p>
          <a:p>
            <a:pPr marL="0" lvl="0" indent="0" algn="l" rtl="0">
              <a:spcBef>
                <a:spcPts val="600"/>
              </a:spcBef>
              <a:spcAft>
                <a:spcPts val="0"/>
              </a:spcAft>
              <a:buNone/>
            </a:pPr>
            <a:endParaRPr dirty="0"/>
          </a:p>
          <a:p>
            <a:pPr marL="342900" indent="-342900"/>
            <a:r>
              <a:rPr lang="en" dirty="0"/>
              <a:t>損失函數Loss function</a:t>
            </a:r>
            <a:endParaRPr dirty="0"/>
          </a:p>
          <a:p>
            <a:pPr marL="342900" indent="-342900"/>
            <a:endParaRPr dirty="0"/>
          </a:p>
          <a:p>
            <a:pPr marL="342900" indent="-342900"/>
            <a:r>
              <a:rPr lang="en" dirty="0"/>
              <a:t>激活函數activative function</a:t>
            </a:r>
            <a:endParaRPr dirty="0"/>
          </a:p>
          <a:p>
            <a:pPr marL="342900" indent="-342900"/>
            <a:endParaRPr dirty="0"/>
          </a:p>
          <a:p>
            <a:pPr marL="342900" indent="-342900"/>
            <a:r>
              <a:rPr lang="en" dirty="0"/>
              <a:t>優化器Optimizer</a:t>
            </a: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90" name="Google Shape;90;g8505066830_0_36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8</a:t>
            </a:fld>
            <a:endParaRPr dirty="0"/>
          </a:p>
        </p:txBody>
      </p:sp>
      <p:pic>
        <p:nvPicPr>
          <p:cNvPr id="91" name="Google Shape;91;g8505066830_0_365"/>
          <p:cNvPicPr preferRelativeResize="0"/>
          <p:nvPr/>
        </p:nvPicPr>
        <p:blipFill>
          <a:blip r:embed="rId3">
            <a:alphaModFix/>
          </a:blip>
          <a:stretch>
            <a:fillRect/>
          </a:stretch>
        </p:blipFill>
        <p:spPr>
          <a:xfrm>
            <a:off x="4146300" y="1992736"/>
            <a:ext cx="4675250" cy="2604814"/>
          </a:xfrm>
          <a:prstGeom prst="rect">
            <a:avLst/>
          </a:prstGeom>
          <a:noFill/>
          <a:ln>
            <a:noFill/>
          </a:ln>
        </p:spPr>
      </p:pic>
    </p:spTree>
    <p:extLst>
      <p:ext uri="{BB962C8B-B14F-4D97-AF65-F5344CB8AC3E}">
        <p14:creationId xmlns:p14="http://schemas.microsoft.com/office/powerpoint/2010/main" val="30311071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582E4DDE-096B-489A-B978-C7A8D499CCF9}"/>
              </a:ext>
            </a:extLst>
          </p:cNvPr>
          <p:cNvSpPr>
            <a:spLocks noGrp="1"/>
          </p:cNvSpPr>
          <p:nvPr>
            <p:ph type="body" idx="2"/>
          </p:nvPr>
        </p:nvSpPr>
        <p:spPr/>
        <p:txBody>
          <a:bodyPr/>
          <a:lstStyle/>
          <a:p>
            <a:r>
              <a:rPr lang="zh-TW" altLang="en-US" dirty="0"/>
              <a:t>放款資料放款資料 挑選五個欄位</a:t>
            </a:r>
          </a:p>
          <a:p>
            <a:endParaRPr lang="zh-TW" altLang="en-US" dirty="0"/>
          </a:p>
        </p:txBody>
      </p:sp>
      <p:sp>
        <p:nvSpPr>
          <p:cNvPr id="2" name="標題 1">
            <a:extLst>
              <a:ext uri="{FF2B5EF4-FFF2-40B4-BE49-F238E27FC236}">
                <a16:creationId xmlns:a16="http://schemas.microsoft.com/office/drawing/2014/main" id="{361FCFA9-2A5F-4176-9620-76A2A171C804}"/>
              </a:ext>
            </a:extLst>
          </p:cNvPr>
          <p:cNvSpPr>
            <a:spLocks noGrp="1"/>
          </p:cNvSpPr>
          <p:nvPr>
            <p:ph type="title"/>
          </p:nvPr>
        </p:nvSpPr>
        <p:spPr>
          <a:xfrm>
            <a:off x="787200" y="714800"/>
            <a:ext cx="7623270" cy="485400"/>
          </a:xfrm>
        </p:spPr>
        <p:txBody>
          <a:bodyPr/>
          <a:lstStyle/>
          <a:p>
            <a:r>
              <a:rPr lang="zh-TW" altLang="en-US" sz="2400" dirty="0"/>
              <a:t>透過</a:t>
            </a:r>
            <a:r>
              <a:rPr lang="zh-TW" altLang="en-US" sz="3600" dirty="0">
                <a:solidFill>
                  <a:schemeClr val="accent1">
                    <a:lumMod val="60000"/>
                    <a:lumOff val="40000"/>
                  </a:schemeClr>
                </a:solidFill>
              </a:rPr>
              <a:t>各自模型</a:t>
            </a:r>
            <a:r>
              <a:rPr lang="zh-TW" altLang="en-US" sz="2400" dirty="0"/>
              <a:t>預測得出的結果</a:t>
            </a:r>
            <a:endParaRPr lang="zh-TW" altLang="en-US" dirty="0"/>
          </a:p>
        </p:txBody>
      </p:sp>
      <p:sp>
        <p:nvSpPr>
          <p:cNvPr id="3" name="文字版面配置區 2">
            <a:extLst>
              <a:ext uri="{FF2B5EF4-FFF2-40B4-BE49-F238E27FC236}">
                <a16:creationId xmlns:a16="http://schemas.microsoft.com/office/drawing/2014/main" id="{0956919F-FE6C-4E7E-A49B-69FBC97FA4CF}"/>
              </a:ext>
            </a:extLst>
          </p:cNvPr>
          <p:cNvSpPr>
            <a:spLocks noGrp="1"/>
          </p:cNvSpPr>
          <p:nvPr>
            <p:ph type="body" idx="1"/>
          </p:nvPr>
        </p:nvSpPr>
        <p:spPr/>
        <p:txBody>
          <a:bodyPr/>
          <a:lstStyle/>
          <a:p>
            <a:r>
              <a:rPr lang="en-US" altLang="zh-TW" dirty="0"/>
              <a:t>Kaggle </a:t>
            </a:r>
            <a:r>
              <a:rPr lang="zh-TW" altLang="en-US" dirty="0"/>
              <a:t>前五高的欄位</a:t>
            </a:r>
          </a:p>
        </p:txBody>
      </p:sp>
      <p:pic>
        <p:nvPicPr>
          <p:cNvPr id="8" name="圖片 7">
            <a:extLst>
              <a:ext uri="{FF2B5EF4-FFF2-40B4-BE49-F238E27FC236}">
                <a16:creationId xmlns:a16="http://schemas.microsoft.com/office/drawing/2014/main" id="{91FF1DC4-2F15-4810-B33F-377D3FB3B218}"/>
              </a:ext>
            </a:extLst>
          </p:cNvPr>
          <p:cNvPicPr>
            <a:picLocks noChangeAspect="1"/>
          </p:cNvPicPr>
          <p:nvPr/>
        </p:nvPicPr>
        <p:blipFill>
          <a:blip r:embed="rId2"/>
          <a:stretch>
            <a:fillRect/>
          </a:stretch>
        </p:blipFill>
        <p:spPr>
          <a:xfrm>
            <a:off x="5436625" y="2286485"/>
            <a:ext cx="1302278" cy="1779004"/>
          </a:xfrm>
          <a:prstGeom prst="rect">
            <a:avLst/>
          </a:prstGeom>
        </p:spPr>
      </p:pic>
      <p:sp>
        <p:nvSpPr>
          <p:cNvPr id="5" name="投影片編號版面配置區 4">
            <a:extLst>
              <a:ext uri="{FF2B5EF4-FFF2-40B4-BE49-F238E27FC236}">
                <a16:creationId xmlns:a16="http://schemas.microsoft.com/office/drawing/2014/main" id="{4161B2DE-2D2C-437D-A2D0-DDE7D63E43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pic>
        <p:nvPicPr>
          <p:cNvPr id="6" name="圖片 5">
            <a:extLst>
              <a:ext uri="{FF2B5EF4-FFF2-40B4-BE49-F238E27FC236}">
                <a16:creationId xmlns:a16="http://schemas.microsoft.com/office/drawing/2014/main" id="{5738B8A6-23FA-41B2-8943-AF262D635163}"/>
              </a:ext>
            </a:extLst>
          </p:cNvPr>
          <p:cNvPicPr>
            <a:picLocks noChangeAspect="1"/>
          </p:cNvPicPr>
          <p:nvPr/>
        </p:nvPicPr>
        <p:blipFill>
          <a:blip r:embed="rId3"/>
          <a:stretch>
            <a:fillRect/>
          </a:stretch>
        </p:blipFill>
        <p:spPr>
          <a:xfrm>
            <a:off x="1018821" y="1923275"/>
            <a:ext cx="2010056" cy="2505425"/>
          </a:xfrm>
          <a:prstGeom prst="rect">
            <a:avLst/>
          </a:prstGeom>
        </p:spPr>
      </p:pic>
    </p:spTree>
    <p:extLst>
      <p:ext uri="{BB962C8B-B14F-4D97-AF65-F5344CB8AC3E}">
        <p14:creationId xmlns:p14="http://schemas.microsoft.com/office/powerpoint/2010/main" val="3095771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6BF54-45A3-42A8-AA7D-654B9E74852B}"/>
              </a:ext>
            </a:extLst>
          </p:cNvPr>
          <p:cNvSpPr>
            <a:spLocks noGrp="1"/>
          </p:cNvSpPr>
          <p:nvPr>
            <p:ph type="title"/>
          </p:nvPr>
        </p:nvSpPr>
        <p:spPr/>
        <p:txBody>
          <a:bodyPr/>
          <a:lstStyle/>
          <a:p>
            <a:r>
              <a:rPr lang="zh-TW" altLang="en-US" dirty="0"/>
              <a:t>放款資料預測結果可能原因</a:t>
            </a:r>
          </a:p>
        </p:txBody>
      </p:sp>
      <p:sp>
        <p:nvSpPr>
          <p:cNvPr id="3" name="文字版面配置區 2">
            <a:extLst>
              <a:ext uri="{FF2B5EF4-FFF2-40B4-BE49-F238E27FC236}">
                <a16:creationId xmlns:a16="http://schemas.microsoft.com/office/drawing/2014/main" id="{9DB3D124-067C-4807-B4E5-D5E673C7C20B}"/>
              </a:ext>
            </a:extLst>
          </p:cNvPr>
          <p:cNvSpPr>
            <a:spLocks noGrp="1"/>
          </p:cNvSpPr>
          <p:nvPr>
            <p:ph type="body" idx="1"/>
          </p:nvPr>
        </p:nvSpPr>
        <p:spPr>
          <a:xfrm>
            <a:off x="787199" y="1494624"/>
            <a:ext cx="7362013" cy="3102925"/>
          </a:xfrm>
        </p:spPr>
        <p:txBody>
          <a:bodyPr/>
          <a:lstStyle/>
          <a:p>
            <a:r>
              <a:rPr lang="zh-TW" altLang="en-US" dirty="0"/>
              <a:t>欄位與房價的相關性都是低的</a:t>
            </a:r>
            <a:endParaRPr lang="en-US" altLang="zh-TW" dirty="0"/>
          </a:p>
          <a:p>
            <a:r>
              <a:rPr lang="zh-TW" altLang="zh-TW" dirty="0"/>
              <a:t>輸入的參數範圍過廣</a:t>
            </a:r>
            <a:r>
              <a:rPr lang="en-US" altLang="zh-TW" dirty="0"/>
              <a:t>(</a:t>
            </a:r>
            <a:r>
              <a:rPr lang="zh-TW" altLang="zh-TW" dirty="0"/>
              <a:t>城市、鄉鎮</a:t>
            </a:r>
            <a:r>
              <a:rPr lang="en-US" altLang="zh-TW" dirty="0"/>
              <a:t>)</a:t>
            </a:r>
            <a:r>
              <a:rPr lang="zh-TW" altLang="zh-TW" dirty="0"/>
              <a:t>，導致預測收斂後無法得到該有的預測水準，即收斂後並無法代表真實情況。</a:t>
            </a:r>
            <a:endParaRPr lang="en-US" altLang="zh-TW" dirty="0"/>
          </a:p>
          <a:p>
            <a:r>
              <a:rPr lang="zh-TW" altLang="zh-TW" dirty="0"/>
              <a:t>網</a:t>
            </a:r>
            <a:r>
              <a:rPr lang="zh-TW" altLang="en-US" dirty="0"/>
              <a:t>路</a:t>
            </a:r>
            <a:r>
              <a:rPr lang="zh-TW" altLang="zh-TW" dirty="0"/>
              <a:t>越複雜，網絡調整的權重就越大，也代表類神經網路權重變調的機率越大。</a:t>
            </a:r>
            <a:endParaRPr lang="en-US" altLang="zh-TW" dirty="0"/>
          </a:p>
          <a:p>
            <a:r>
              <a:rPr lang="zh-TW" altLang="zh-TW" dirty="0"/>
              <a:t>模型認為當所預測都為相同時可最小化損失函數，在給定輸入條件下，去符合所有輸入該有的輸出預測</a:t>
            </a:r>
            <a:r>
              <a:rPr lang="en-US" altLang="zh-TW" dirty="0"/>
              <a:t>(</a:t>
            </a:r>
            <a:r>
              <a:rPr lang="zh-TW" altLang="zh-TW" dirty="0"/>
              <a:t>有點像達到最小成本</a:t>
            </a:r>
            <a:r>
              <a:rPr lang="zh-TW" altLang="en-US" dirty="0"/>
              <a:t>，而失去客製化預測的目的</a:t>
            </a:r>
            <a:r>
              <a:rPr lang="en-US" altLang="zh-TW" dirty="0"/>
              <a:t>)</a:t>
            </a:r>
            <a:endParaRPr lang="zh-TW" altLang="en-US" dirty="0"/>
          </a:p>
        </p:txBody>
      </p:sp>
      <p:sp>
        <p:nvSpPr>
          <p:cNvPr id="5" name="投影片編號版面配置區 4">
            <a:extLst>
              <a:ext uri="{FF2B5EF4-FFF2-40B4-BE49-F238E27FC236}">
                <a16:creationId xmlns:a16="http://schemas.microsoft.com/office/drawing/2014/main" id="{B6EC7234-153D-43C7-900D-CBE0BF39A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1670965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6BF54-45A3-42A8-AA7D-654B9E74852B}"/>
              </a:ext>
            </a:extLst>
          </p:cNvPr>
          <p:cNvSpPr>
            <a:spLocks noGrp="1"/>
          </p:cNvSpPr>
          <p:nvPr>
            <p:ph type="title"/>
          </p:nvPr>
        </p:nvSpPr>
        <p:spPr/>
        <p:txBody>
          <a:bodyPr/>
          <a:lstStyle/>
          <a:p>
            <a:r>
              <a:rPr lang="zh-TW" altLang="en-US" dirty="0"/>
              <a:t>影響房價其它因素</a:t>
            </a:r>
            <a:r>
              <a:rPr lang="en-US" altLang="zh-TW" dirty="0"/>
              <a:t>(</a:t>
            </a:r>
            <a:r>
              <a:rPr lang="zh-TW" altLang="en-US" dirty="0"/>
              <a:t>以台灣為例</a:t>
            </a:r>
            <a:r>
              <a:rPr lang="en-US" altLang="zh-TW" dirty="0"/>
              <a:t>)</a:t>
            </a:r>
            <a:endParaRPr lang="zh-TW" altLang="en-US" dirty="0"/>
          </a:p>
        </p:txBody>
      </p:sp>
      <p:sp>
        <p:nvSpPr>
          <p:cNvPr id="3" name="文字版面配置區 2">
            <a:extLst>
              <a:ext uri="{FF2B5EF4-FFF2-40B4-BE49-F238E27FC236}">
                <a16:creationId xmlns:a16="http://schemas.microsoft.com/office/drawing/2014/main" id="{9DB3D124-067C-4807-B4E5-D5E673C7C20B}"/>
              </a:ext>
            </a:extLst>
          </p:cNvPr>
          <p:cNvSpPr>
            <a:spLocks noGrp="1"/>
          </p:cNvSpPr>
          <p:nvPr>
            <p:ph type="body" idx="1"/>
          </p:nvPr>
        </p:nvSpPr>
        <p:spPr>
          <a:xfrm>
            <a:off x="787199" y="1494625"/>
            <a:ext cx="3382867" cy="2843700"/>
          </a:xfrm>
        </p:spPr>
        <p:txBody>
          <a:bodyPr/>
          <a:lstStyle/>
          <a:p>
            <a:r>
              <a:rPr lang="zh-TW" altLang="en-US" dirty="0"/>
              <a:t>交通便利性</a:t>
            </a:r>
            <a:endParaRPr lang="en-US" altLang="zh-TW" dirty="0"/>
          </a:p>
          <a:p>
            <a:r>
              <a:rPr lang="zh-TW" altLang="en-US" dirty="0"/>
              <a:t>生活機能</a:t>
            </a:r>
            <a:endParaRPr lang="en-US" altLang="zh-TW" dirty="0"/>
          </a:p>
          <a:p>
            <a:r>
              <a:rPr lang="zh-TW" altLang="en-US" dirty="0"/>
              <a:t>社區環境</a:t>
            </a:r>
            <a:endParaRPr lang="en-US" altLang="zh-TW" dirty="0"/>
          </a:p>
          <a:p>
            <a:r>
              <a:rPr lang="zh-TW" altLang="en-US" dirty="0"/>
              <a:t>屋況、坪效</a:t>
            </a:r>
            <a:endParaRPr lang="en-US" altLang="zh-TW" dirty="0"/>
          </a:p>
          <a:p>
            <a:r>
              <a:rPr lang="zh-TW" altLang="en-US" dirty="0"/>
              <a:t>公設、標配</a:t>
            </a:r>
            <a:endParaRPr lang="en-US" altLang="zh-TW" dirty="0"/>
          </a:p>
          <a:p>
            <a:r>
              <a:rPr lang="zh-TW" altLang="en-US" dirty="0"/>
              <a:t>屋內設計、格局</a:t>
            </a:r>
            <a:endParaRPr lang="en-US" altLang="zh-TW" dirty="0"/>
          </a:p>
          <a:p>
            <a:endParaRPr lang="en-US" altLang="zh-TW" dirty="0"/>
          </a:p>
        </p:txBody>
      </p:sp>
      <p:sp>
        <p:nvSpPr>
          <p:cNvPr id="5" name="投影片編號版面配置區 4">
            <a:extLst>
              <a:ext uri="{FF2B5EF4-FFF2-40B4-BE49-F238E27FC236}">
                <a16:creationId xmlns:a16="http://schemas.microsoft.com/office/drawing/2014/main" id="{B6EC7234-153D-43C7-900D-CBE0BF39A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6" name="文字版面配置區 2">
            <a:extLst>
              <a:ext uri="{FF2B5EF4-FFF2-40B4-BE49-F238E27FC236}">
                <a16:creationId xmlns:a16="http://schemas.microsoft.com/office/drawing/2014/main" id="{506BC308-C2B5-44EC-9A13-652D6E24826A}"/>
              </a:ext>
            </a:extLst>
          </p:cNvPr>
          <p:cNvSpPr txBox="1">
            <a:spLocks/>
          </p:cNvSpPr>
          <p:nvPr/>
        </p:nvSpPr>
        <p:spPr>
          <a:xfrm>
            <a:off x="4486667" y="1466154"/>
            <a:ext cx="3382867" cy="2843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1pPr>
            <a:lvl2pPr marL="914400" marR="0" lvl="1"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2pPr>
            <a:lvl3pPr marL="1371600" marR="0" lvl="2"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3pPr>
            <a:lvl4pPr marL="1828800" marR="0" lvl="3"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4pPr>
            <a:lvl5pPr marL="2286000" marR="0" lvl="4"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5pPr>
            <a:lvl6pPr marL="2743200" marR="0" lvl="5"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6pPr>
            <a:lvl7pPr marL="3200400" marR="0" lvl="6"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7pPr>
            <a:lvl8pPr marL="3657600" marR="0" lvl="7"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8pPr>
            <a:lvl9pPr marL="4114800" marR="0" lvl="8"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9pPr>
          </a:lstStyle>
          <a:p>
            <a:r>
              <a:rPr lang="zh-TW" altLang="en-US" dirty="0"/>
              <a:t>樓層、層高</a:t>
            </a:r>
            <a:endParaRPr lang="en-US" altLang="zh-TW" dirty="0"/>
          </a:p>
          <a:p>
            <a:r>
              <a:rPr lang="zh-TW" altLang="en-US" dirty="0"/>
              <a:t>噪音、隔音</a:t>
            </a:r>
            <a:endParaRPr lang="en-US" altLang="zh-TW" dirty="0"/>
          </a:p>
          <a:p>
            <a:r>
              <a:rPr lang="zh-TW" altLang="en-US" dirty="0"/>
              <a:t>方位朝向</a:t>
            </a:r>
            <a:endParaRPr lang="en-US" altLang="zh-TW" dirty="0"/>
          </a:p>
          <a:p>
            <a:r>
              <a:rPr lang="zh-TW" altLang="en-US" dirty="0"/>
              <a:t>管線、安全問題</a:t>
            </a:r>
            <a:r>
              <a:rPr lang="en-US" altLang="zh-TW" dirty="0"/>
              <a:t>(</a:t>
            </a:r>
            <a:r>
              <a:rPr lang="zh-TW" altLang="en-US" dirty="0"/>
              <a:t>棟距、逃生梯、門禁、電梯等</a:t>
            </a:r>
            <a:r>
              <a:rPr lang="en-US" altLang="zh-TW" dirty="0"/>
              <a:t>)</a:t>
            </a:r>
          </a:p>
          <a:p>
            <a:r>
              <a:rPr lang="zh-TW" altLang="en-US" dirty="0"/>
              <a:t>客戶殺價能力</a:t>
            </a:r>
            <a:endParaRPr lang="en-US" altLang="zh-TW" dirty="0"/>
          </a:p>
          <a:p>
            <a:r>
              <a:rPr lang="zh-TW" altLang="en-US" dirty="0"/>
              <a:t>區域的市場價格</a:t>
            </a:r>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3053845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D6BF54-45A3-42A8-AA7D-654B9E74852B}"/>
              </a:ext>
            </a:extLst>
          </p:cNvPr>
          <p:cNvSpPr>
            <a:spLocks noGrp="1"/>
          </p:cNvSpPr>
          <p:nvPr>
            <p:ph type="title"/>
          </p:nvPr>
        </p:nvSpPr>
        <p:spPr/>
        <p:txBody>
          <a:bodyPr/>
          <a:lstStyle/>
          <a:p>
            <a:r>
              <a:rPr lang="en-US" altLang="zh-TW" dirty="0"/>
              <a:t>Kaggle</a:t>
            </a:r>
            <a:r>
              <a:rPr lang="zh-TW" altLang="en-US" dirty="0"/>
              <a:t> 與 放款資料 比較</a:t>
            </a:r>
          </a:p>
        </p:txBody>
      </p:sp>
      <p:sp>
        <p:nvSpPr>
          <p:cNvPr id="3" name="文字版面配置區 2">
            <a:extLst>
              <a:ext uri="{FF2B5EF4-FFF2-40B4-BE49-F238E27FC236}">
                <a16:creationId xmlns:a16="http://schemas.microsoft.com/office/drawing/2014/main" id="{9DB3D124-067C-4807-B4E5-D5E673C7C20B}"/>
              </a:ext>
            </a:extLst>
          </p:cNvPr>
          <p:cNvSpPr>
            <a:spLocks noGrp="1"/>
          </p:cNvSpPr>
          <p:nvPr>
            <p:ph type="body" idx="1"/>
          </p:nvPr>
        </p:nvSpPr>
        <p:spPr>
          <a:xfrm>
            <a:off x="787199" y="1494625"/>
            <a:ext cx="7362013" cy="2843700"/>
          </a:xfrm>
        </p:spPr>
        <p:txBody>
          <a:bodyPr/>
          <a:lstStyle/>
          <a:p>
            <a:endParaRPr lang="zh-TW" altLang="en-US" dirty="0"/>
          </a:p>
        </p:txBody>
      </p:sp>
      <p:sp>
        <p:nvSpPr>
          <p:cNvPr id="5" name="投影片編號版面配置區 4">
            <a:extLst>
              <a:ext uri="{FF2B5EF4-FFF2-40B4-BE49-F238E27FC236}">
                <a16:creationId xmlns:a16="http://schemas.microsoft.com/office/drawing/2014/main" id="{B6EC7234-153D-43C7-900D-CBE0BF39A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graphicFrame>
        <p:nvGraphicFramePr>
          <p:cNvPr id="6" name="表格 5">
            <a:extLst>
              <a:ext uri="{FF2B5EF4-FFF2-40B4-BE49-F238E27FC236}">
                <a16:creationId xmlns:a16="http://schemas.microsoft.com/office/drawing/2014/main" id="{BD8ABA79-C969-435E-AED4-1C4C1978B5A7}"/>
              </a:ext>
            </a:extLst>
          </p:cNvPr>
          <p:cNvGraphicFramePr>
            <a:graphicFrameLocks noGrp="1"/>
          </p:cNvGraphicFramePr>
          <p:nvPr>
            <p:extLst>
              <p:ext uri="{D42A27DB-BD31-4B8C-83A1-F6EECF244321}">
                <p14:modId xmlns:p14="http://schemas.microsoft.com/office/powerpoint/2010/main" val="4160237681"/>
              </p:ext>
            </p:extLst>
          </p:nvPr>
        </p:nvGraphicFramePr>
        <p:xfrm>
          <a:off x="1356527" y="1910635"/>
          <a:ext cx="6430945" cy="2255520"/>
        </p:xfrm>
        <a:graphic>
          <a:graphicData uri="http://schemas.openxmlformats.org/drawingml/2006/table">
            <a:tbl>
              <a:tblPr firstRow="1" bandRow="1">
                <a:tableStyleId>{F5AB1C69-6EDB-4FF4-983F-18BD219EF322}</a:tableStyleId>
              </a:tblPr>
              <a:tblGrid>
                <a:gridCol w="2033079">
                  <a:extLst>
                    <a:ext uri="{9D8B030D-6E8A-4147-A177-3AD203B41FA5}">
                      <a16:colId xmlns:a16="http://schemas.microsoft.com/office/drawing/2014/main" val="2012147406"/>
                    </a:ext>
                  </a:extLst>
                </a:gridCol>
                <a:gridCol w="2100106">
                  <a:extLst>
                    <a:ext uri="{9D8B030D-6E8A-4147-A177-3AD203B41FA5}">
                      <a16:colId xmlns:a16="http://schemas.microsoft.com/office/drawing/2014/main" val="3335251557"/>
                    </a:ext>
                  </a:extLst>
                </a:gridCol>
                <a:gridCol w="2297760">
                  <a:extLst>
                    <a:ext uri="{9D8B030D-6E8A-4147-A177-3AD203B41FA5}">
                      <a16:colId xmlns:a16="http://schemas.microsoft.com/office/drawing/2014/main" val="2921078221"/>
                    </a:ext>
                  </a:extLst>
                </a:gridCol>
              </a:tblGrid>
              <a:tr h="327150">
                <a:tc>
                  <a:txBody>
                    <a:bodyPr/>
                    <a:lstStyle/>
                    <a:p>
                      <a:endParaRPr lang="zh-TW" altLang="en-US" sz="1600" b="0" i="0" u="none" strike="noStrike" cap="none" dirty="0">
                        <a:solidFill>
                          <a:schemeClr val="lt1"/>
                        </a:solidFill>
                        <a:latin typeface="IBM Plex Serif SemiBold"/>
                        <a:sym typeface="IBM Plex Serif SemiBold"/>
                      </a:endParaRPr>
                    </a:p>
                  </a:txBody>
                  <a:tcPr/>
                </a:tc>
                <a:tc>
                  <a:txBody>
                    <a:bodyPr/>
                    <a:lstStyle/>
                    <a:p>
                      <a:r>
                        <a:rPr lang="en-US" altLang="zh-TW" sz="1600" b="0" i="0" u="none" strike="noStrike" cap="none" dirty="0">
                          <a:solidFill>
                            <a:schemeClr val="lt1"/>
                          </a:solidFill>
                          <a:latin typeface="IBM Plex Serif SemiBold"/>
                          <a:sym typeface="IBM Plex Serif SemiBold"/>
                        </a:rPr>
                        <a:t>Kaggle</a:t>
                      </a:r>
                      <a:endParaRPr lang="zh-TW" altLang="en-US" sz="1600" b="0" i="0" u="none" strike="noStrike" cap="none" dirty="0">
                        <a:solidFill>
                          <a:schemeClr val="lt1"/>
                        </a:solidFill>
                        <a:latin typeface="IBM Plex Serif SemiBold"/>
                        <a:sym typeface="IBM Plex Serif SemiBold"/>
                      </a:endParaRPr>
                    </a:p>
                  </a:txBody>
                  <a:tcPr/>
                </a:tc>
                <a:tc>
                  <a:txBody>
                    <a:bodyPr/>
                    <a:lstStyle/>
                    <a:p>
                      <a:r>
                        <a:rPr lang="zh-TW" altLang="en-US" sz="1600" b="0" i="0" u="none" strike="noStrike" cap="none" dirty="0">
                          <a:solidFill>
                            <a:schemeClr val="lt1"/>
                          </a:solidFill>
                          <a:latin typeface="IBM Plex Serif SemiBold"/>
                          <a:sym typeface="IBM Plex Serif SemiBold"/>
                        </a:rPr>
                        <a:t>放款資料</a:t>
                      </a:r>
                    </a:p>
                  </a:txBody>
                  <a:tcPr/>
                </a:tc>
                <a:extLst>
                  <a:ext uri="{0D108BD9-81ED-4DB2-BD59-A6C34878D82A}">
                    <a16:rowId xmlns:a16="http://schemas.microsoft.com/office/drawing/2014/main" val="1165565921"/>
                  </a:ext>
                </a:extLst>
              </a:tr>
              <a:tr h="332248">
                <a:tc>
                  <a:txBody>
                    <a:bodyPr/>
                    <a:lstStyle/>
                    <a:p>
                      <a:r>
                        <a:rPr lang="zh-TW" altLang="en-US" sz="1600" b="0" i="0" u="none" strike="noStrike" cap="none" dirty="0">
                          <a:solidFill>
                            <a:schemeClr val="tx1"/>
                          </a:solidFill>
                          <a:latin typeface="IBM Plex Serif SemiBold"/>
                          <a:sym typeface="IBM Plex Serif SemiBold"/>
                        </a:rPr>
                        <a:t>區域與特性</a:t>
                      </a:r>
                    </a:p>
                  </a:txBody>
                  <a:tcPr/>
                </a:tc>
                <a:tc>
                  <a:txBody>
                    <a:bodyPr/>
                    <a:lstStyle/>
                    <a:p>
                      <a:r>
                        <a:rPr lang="zh-TW" altLang="en-US" sz="1600" b="0" i="0" u="none" strike="noStrike" cap="none" dirty="0">
                          <a:solidFill>
                            <a:schemeClr val="tx1"/>
                          </a:solidFill>
                          <a:latin typeface="IBM Plex Serif SemiBold"/>
                          <a:sym typeface="IBM Plex Serif SemiBold"/>
                        </a:rPr>
                        <a:t>美國</a:t>
                      </a:r>
                      <a:r>
                        <a:rPr lang="en-US" altLang="zh-TW" sz="1600" b="0" i="0" u="none" strike="noStrike" cap="none" dirty="0">
                          <a:solidFill>
                            <a:schemeClr val="tx1"/>
                          </a:solidFill>
                          <a:latin typeface="IBM Plex Serif SemiBold"/>
                          <a:sym typeface="IBM Plex Serif SemiBold"/>
                        </a:rPr>
                        <a:t>(</a:t>
                      </a:r>
                      <a:r>
                        <a:rPr lang="zh-TW" altLang="en-US" sz="1600" b="0" i="0" u="none" strike="noStrike" cap="none" dirty="0">
                          <a:solidFill>
                            <a:schemeClr val="tx1"/>
                          </a:solidFill>
                          <a:latin typeface="IBM Plex Serif SemiBold"/>
                          <a:sym typeface="IBM Plex Serif SemiBold"/>
                        </a:rPr>
                        <a:t>地廣</a:t>
                      </a:r>
                      <a:r>
                        <a:rPr lang="en-US" altLang="zh-TW" sz="1600" b="0" i="0" u="none" strike="noStrike" cap="none" dirty="0">
                          <a:solidFill>
                            <a:schemeClr val="tx1"/>
                          </a:solidFill>
                          <a:latin typeface="IBM Plex Serif SemiBold"/>
                          <a:sym typeface="IBM Plex Serif SemiBold"/>
                        </a:rPr>
                        <a:t>)</a:t>
                      </a:r>
                      <a:endParaRPr lang="zh-TW" altLang="en-US" sz="1600" b="0" i="0" u="none" strike="noStrike" cap="none" dirty="0">
                        <a:solidFill>
                          <a:schemeClr val="tx1"/>
                        </a:solidFill>
                        <a:latin typeface="IBM Plex Serif SemiBold"/>
                        <a:sym typeface="IBM Plex Serif SemiBold"/>
                      </a:endParaRPr>
                    </a:p>
                  </a:txBody>
                  <a:tcPr/>
                </a:tc>
                <a:tc>
                  <a:txBody>
                    <a:bodyPr/>
                    <a:lstStyle/>
                    <a:p>
                      <a:r>
                        <a:rPr lang="zh-TW" altLang="en-US" sz="1600" b="0" i="0" u="none" strike="noStrike" cap="none" dirty="0">
                          <a:solidFill>
                            <a:schemeClr val="tx1"/>
                          </a:solidFill>
                          <a:latin typeface="IBM Plex Serif SemiBold"/>
                          <a:sym typeface="IBM Plex Serif SemiBold"/>
                        </a:rPr>
                        <a:t>台灣</a:t>
                      </a:r>
                      <a:r>
                        <a:rPr lang="en-US" altLang="zh-TW" sz="1600" b="0" i="0" u="none" strike="noStrike" cap="none" dirty="0">
                          <a:solidFill>
                            <a:schemeClr val="tx1"/>
                          </a:solidFill>
                          <a:latin typeface="IBM Plex Serif SemiBold"/>
                          <a:sym typeface="IBM Plex Serif SemiBold"/>
                        </a:rPr>
                        <a:t>(</a:t>
                      </a:r>
                      <a:r>
                        <a:rPr lang="zh-TW" altLang="en-US" sz="1600" b="0" i="0" u="none" strike="noStrike" cap="none" dirty="0">
                          <a:solidFill>
                            <a:schemeClr val="tx1"/>
                          </a:solidFill>
                          <a:latin typeface="IBM Plex Serif SemiBold"/>
                          <a:sym typeface="IBM Plex Serif SemiBold"/>
                        </a:rPr>
                        <a:t>地狹</a:t>
                      </a:r>
                      <a:r>
                        <a:rPr lang="en-US" altLang="zh-TW" sz="1600" b="0" i="0" u="none" strike="noStrike" cap="none" dirty="0">
                          <a:solidFill>
                            <a:schemeClr val="tx1"/>
                          </a:solidFill>
                          <a:latin typeface="IBM Plex Serif SemiBold"/>
                          <a:sym typeface="IBM Plex Serif SemiBold"/>
                        </a:rPr>
                        <a:t>)</a:t>
                      </a:r>
                      <a:endParaRPr lang="zh-TW" altLang="en-US" sz="1600" b="0" i="0" u="none" strike="noStrike" cap="none" dirty="0">
                        <a:solidFill>
                          <a:schemeClr val="tx1"/>
                        </a:solidFill>
                        <a:latin typeface="IBM Plex Serif SemiBold"/>
                        <a:sym typeface="IBM Plex Serif SemiBold"/>
                      </a:endParaRPr>
                    </a:p>
                  </a:txBody>
                  <a:tcPr/>
                </a:tc>
                <a:extLst>
                  <a:ext uri="{0D108BD9-81ED-4DB2-BD59-A6C34878D82A}">
                    <a16:rowId xmlns:a16="http://schemas.microsoft.com/office/drawing/2014/main" val="3213985823"/>
                  </a:ext>
                </a:extLst>
              </a:tr>
              <a:tr h="306236">
                <a:tc>
                  <a:txBody>
                    <a:bodyPr/>
                    <a:lstStyle/>
                    <a:p>
                      <a:r>
                        <a:rPr lang="zh-TW" altLang="en-US" sz="1600" b="0" i="0" u="none" strike="noStrike" cap="none" dirty="0">
                          <a:solidFill>
                            <a:schemeClr val="tx1"/>
                          </a:solidFill>
                          <a:latin typeface="IBM Plex Serif SemiBold"/>
                          <a:sym typeface="IBM Plex Serif SemiBold"/>
                        </a:rPr>
                        <a:t>提供的資料欄位</a:t>
                      </a:r>
                    </a:p>
                  </a:txBody>
                  <a:tcPr/>
                </a:tc>
                <a:tc>
                  <a:txBody>
                    <a:bodyPr/>
                    <a:lstStyle/>
                    <a:p>
                      <a:r>
                        <a:rPr lang="zh-TW" altLang="en-US" sz="1600" b="0" i="0" u="none" strike="noStrike" cap="none" dirty="0">
                          <a:solidFill>
                            <a:schemeClr val="tx1"/>
                          </a:solidFill>
                          <a:latin typeface="IBM Plex Serif SemiBold"/>
                          <a:sym typeface="IBM Plex Serif SemiBold"/>
                        </a:rPr>
                        <a:t>多</a:t>
                      </a:r>
                      <a:r>
                        <a:rPr lang="en-US" altLang="zh-TW" sz="1600" b="0" i="0" u="none" strike="noStrike" cap="none" dirty="0">
                          <a:solidFill>
                            <a:schemeClr val="tx1"/>
                          </a:solidFill>
                          <a:latin typeface="IBM Plex Serif SemiBold"/>
                          <a:sym typeface="IBM Plex Serif SemiBold"/>
                        </a:rPr>
                        <a:t>(22)</a:t>
                      </a:r>
                      <a:endParaRPr lang="zh-TW" altLang="en-US" sz="1600" b="0" i="0" u="none" strike="noStrike" cap="none" dirty="0">
                        <a:solidFill>
                          <a:schemeClr val="tx1"/>
                        </a:solidFill>
                        <a:latin typeface="IBM Plex Serif SemiBold"/>
                        <a:sym typeface="IBM Plex Serif SemiBold"/>
                      </a:endParaRPr>
                    </a:p>
                  </a:txBody>
                  <a:tcPr/>
                </a:tc>
                <a:tc>
                  <a:txBody>
                    <a:bodyPr/>
                    <a:lstStyle/>
                    <a:p>
                      <a:r>
                        <a:rPr lang="zh-TW" altLang="en-US" sz="1600" b="0" i="0" u="none" strike="noStrike" cap="none" dirty="0">
                          <a:solidFill>
                            <a:schemeClr val="tx1"/>
                          </a:solidFill>
                          <a:latin typeface="IBM Plex Serif SemiBold"/>
                          <a:sym typeface="IBM Plex Serif SemiBold"/>
                        </a:rPr>
                        <a:t>中</a:t>
                      </a:r>
                      <a:r>
                        <a:rPr lang="en-US" altLang="zh-TW" sz="1600" b="0" i="0" u="none" strike="noStrike" cap="none" dirty="0">
                          <a:solidFill>
                            <a:schemeClr val="tx1"/>
                          </a:solidFill>
                          <a:latin typeface="IBM Plex Serif SemiBold"/>
                          <a:sym typeface="IBM Plex Serif SemiBold"/>
                        </a:rPr>
                        <a:t>(12)</a:t>
                      </a:r>
                      <a:endParaRPr lang="zh-TW" altLang="en-US" sz="1600" b="0" i="0" u="none" strike="noStrike" cap="none" dirty="0">
                        <a:solidFill>
                          <a:schemeClr val="tx1"/>
                        </a:solidFill>
                        <a:latin typeface="IBM Plex Serif SemiBold"/>
                        <a:sym typeface="IBM Plex Serif SemiBold"/>
                      </a:endParaRPr>
                    </a:p>
                  </a:txBody>
                  <a:tcPr/>
                </a:tc>
                <a:extLst>
                  <a:ext uri="{0D108BD9-81ED-4DB2-BD59-A6C34878D82A}">
                    <a16:rowId xmlns:a16="http://schemas.microsoft.com/office/drawing/2014/main" val="2096276318"/>
                  </a:ext>
                </a:extLst>
              </a:tr>
              <a:tr h="316838">
                <a:tc>
                  <a:txBody>
                    <a:bodyPr/>
                    <a:lstStyle/>
                    <a:p>
                      <a:r>
                        <a:rPr lang="zh-TW" altLang="en-US" sz="1600" b="0" i="0" u="none" strike="noStrike" cap="none" dirty="0">
                          <a:solidFill>
                            <a:schemeClr val="tx1"/>
                          </a:solidFill>
                          <a:latin typeface="IBM Plex Serif SemiBold"/>
                          <a:sym typeface="IBM Plex Serif SemiBold"/>
                        </a:rPr>
                        <a:t>資料筆數</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latin typeface="IBM Plex Serif SemiBold"/>
                          <a:sym typeface="IBM Plex Serif SemiBold"/>
                        </a:rPr>
                        <a:t>多</a:t>
                      </a:r>
                      <a:r>
                        <a:rPr lang="en-US" altLang="zh-TW" sz="1600" b="0" i="0" u="none" strike="noStrike" cap="none" dirty="0">
                          <a:solidFill>
                            <a:schemeClr val="tx1"/>
                          </a:solidFill>
                          <a:latin typeface="IBM Plex Serif SemiBold"/>
                          <a:sym typeface="IBM Plex Serif SemiBold"/>
                        </a:rPr>
                        <a:t>(12968)</a:t>
                      </a:r>
                      <a:endParaRPr lang="zh-TW" altLang="en-US" sz="1600" b="0" i="0" u="none" strike="noStrike" cap="none" dirty="0">
                        <a:solidFill>
                          <a:schemeClr val="tx1"/>
                        </a:solidFill>
                        <a:latin typeface="IBM Plex Serif SemiBold"/>
                        <a:sym typeface="IBM Plex Serif SemiBold"/>
                      </a:endParaRPr>
                    </a:p>
                  </a:txBody>
                  <a:tcPr/>
                </a:tc>
                <a:tc>
                  <a:txBody>
                    <a:bodyPr/>
                    <a:lstStyle/>
                    <a:p>
                      <a:r>
                        <a:rPr lang="zh-TW" altLang="en-US" sz="1600" b="0" i="0" u="none" strike="noStrike" cap="none" dirty="0">
                          <a:solidFill>
                            <a:schemeClr val="tx1"/>
                          </a:solidFill>
                          <a:latin typeface="IBM Plex Serif SemiBold"/>
                          <a:sym typeface="IBM Plex Serif SemiBold"/>
                        </a:rPr>
                        <a:t>中</a:t>
                      </a:r>
                      <a:r>
                        <a:rPr lang="en-US" altLang="zh-TW" sz="1600" b="0" i="0" u="none" strike="noStrike" cap="none" dirty="0">
                          <a:solidFill>
                            <a:schemeClr val="tx1"/>
                          </a:solidFill>
                          <a:latin typeface="IBM Plex Serif SemiBold"/>
                          <a:sym typeface="IBM Plex Serif SemiBold"/>
                        </a:rPr>
                        <a:t>(3868)</a:t>
                      </a:r>
                      <a:endParaRPr lang="zh-TW" altLang="en-US" sz="1600" b="0" i="0" u="none" strike="noStrike" cap="none" dirty="0">
                        <a:solidFill>
                          <a:schemeClr val="tx1"/>
                        </a:solidFill>
                        <a:latin typeface="IBM Plex Serif SemiBold"/>
                        <a:sym typeface="IBM Plex Serif SemiBold"/>
                      </a:endParaRPr>
                    </a:p>
                  </a:txBody>
                  <a:tcPr/>
                </a:tc>
                <a:extLst>
                  <a:ext uri="{0D108BD9-81ED-4DB2-BD59-A6C34878D82A}">
                    <a16:rowId xmlns:a16="http://schemas.microsoft.com/office/drawing/2014/main" val="2080819358"/>
                  </a:ext>
                </a:extLst>
              </a:tr>
              <a:tr h="316838">
                <a:tc>
                  <a:txBody>
                    <a:bodyPr/>
                    <a:lstStyle/>
                    <a:p>
                      <a:r>
                        <a:rPr lang="zh-TW" altLang="en-US" sz="1600" b="0" i="0" u="none" strike="noStrike" cap="none" dirty="0">
                          <a:solidFill>
                            <a:schemeClr val="tx1"/>
                          </a:solidFill>
                          <a:latin typeface="IBM Plex Serif SemiBold"/>
                          <a:sym typeface="IBM Plex Serif SemiBold"/>
                        </a:rPr>
                        <a:t>與房價有相關的欄位</a:t>
                      </a:r>
                      <a:r>
                        <a:rPr lang="en-US" altLang="zh-TW" sz="1600" b="0" i="0" u="none" strike="noStrike" cap="none" dirty="0">
                          <a:solidFill>
                            <a:schemeClr val="tx1"/>
                          </a:solidFill>
                          <a:latin typeface="IBM Plex Serif SemiBold"/>
                          <a:sym typeface="IBM Plex Serif SemiBold"/>
                        </a:rPr>
                        <a:t>(</a:t>
                      </a:r>
                      <a:r>
                        <a:rPr lang="zh-TW" altLang="en-US" sz="1600" b="0" i="0" u="none" strike="noStrike" cap="none" dirty="0">
                          <a:solidFill>
                            <a:schemeClr val="tx1"/>
                          </a:solidFill>
                          <a:latin typeface="IBM Plex Serif SemiBold"/>
                          <a:sym typeface="IBM Plex Serif SemiBold"/>
                        </a:rPr>
                        <a:t>中度相關性</a:t>
                      </a:r>
                      <a:r>
                        <a:rPr lang="en-US" altLang="zh-TW" sz="1600" b="0" i="0" u="none" strike="noStrike" cap="none" dirty="0">
                          <a:solidFill>
                            <a:schemeClr val="tx1"/>
                          </a:solidFill>
                          <a:latin typeface="IBM Plex Serif SemiBold"/>
                          <a:sym typeface="IBM Plex Serif SemiBold"/>
                        </a:rPr>
                        <a:t>)</a:t>
                      </a:r>
                      <a:endParaRPr lang="zh-TW" altLang="en-US" sz="1600" b="0" i="0" u="none" strike="noStrike" cap="none" dirty="0">
                        <a:solidFill>
                          <a:schemeClr val="tx1"/>
                        </a:solidFill>
                        <a:latin typeface="IBM Plex Serif SemiBold"/>
                        <a:sym typeface="IBM Plex Serif SemiBold"/>
                      </a:endParaRPr>
                    </a:p>
                  </a:txBody>
                  <a:tcPr/>
                </a:tc>
                <a:tc>
                  <a:txBody>
                    <a:bodyPr/>
                    <a:lstStyle/>
                    <a:p>
                      <a:r>
                        <a:rPr lang="zh-TW" altLang="en-US" sz="1600" b="0" i="0" u="none" strike="noStrike" cap="none" dirty="0">
                          <a:solidFill>
                            <a:schemeClr val="tx1"/>
                          </a:solidFill>
                          <a:latin typeface="IBM Plex Serif SemiBold"/>
                          <a:sym typeface="IBM Plex Serif SemiBold"/>
                        </a:rPr>
                        <a:t>多</a:t>
                      </a:r>
                      <a:r>
                        <a:rPr lang="en-US" altLang="zh-TW" sz="1600" b="0" i="0" u="none" strike="noStrike" cap="none" dirty="0">
                          <a:solidFill>
                            <a:schemeClr val="tx1"/>
                          </a:solidFill>
                          <a:latin typeface="IBM Plex Serif SemiBold"/>
                          <a:sym typeface="IBM Plex Serif SemiBold"/>
                        </a:rPr>
                        <a:t>(8)</a:t>
                      </a:r>
                      <a:endParaRPr lang="zh-TW" altLang="en-US" sz="1600" b="0" i="0" u="none" strike="noStrike" cap="none" dirty="0">
                        <a:solidFill>
                          <a:schemeClr val="tx1"/>
                        </a:solidFill>
                        <a:latin typeface="IBM Plex Serif SemiBold"/>
                        <a:sym typeface="IBM Plex Serif SemiBold"/>
                      </a:endParaRPr>
                    </a:p>
                  </a:txBody>
                  <a:tcPr/>
                </a:tc>
                <a:tc>
                  <a:txBody>
                    <a:bodyPr/>
                    <a:lstStyle/>
                    <a:p>
                      <a:r>
                        <a:rPr lang="zh-TW" altLang="en-US" sz="1600" b="0" i="0" u="none" strike="noStrike" cap="none" dirty="0">
                          <a:solidFill>
                            <a:schemeClr val="tx1"/>
                          </a:solidFill>
                          <a:latin typeface="IBM Plex Serif SemiBold"/>
                          <a:sym typeface="IBM Plex Serif SemiBold"/>
                        </a:rPr>
                        <a:t>少</a:t>
                      </a:r>
                      <a:r>
                        <a:rPr lang="en-US" altLang="zh-TW" sz="1600" b="0" i="0" u="none" strike="noStrike" cap="none" dirty="0">
                          <a:solidFill>
                            <a:schemeClr val="tx1"/>
                          </a:solidFill>
                          <a:latin typeface="IBM Plex Serif SemiBold"/>
                          <a:sym typeface="IBM Plex Serif SemiBold"/>
                        </a:rPr>
                        <a:t>(1)</a:t>
                      </a:r>
                      <a:endParaRPr lang="zh-TW" altLang="en-US" sz="1600" b="0" i="0" u="none" strike="noStrike" cap="none" dirty="0">
                        <a:solidFill>
                          <a:schemeClr val="tx1"/>
                        </a:solidFill>
                        <a:latin typeface="IBM Plex Serif SemiBold"/>
                        <a:sym typeface="IBM Plex Serif SemiBold"/>
                      </a:endParaRPr>
                    </a:p>
                  </a:txBody>
                  <a:tcPr/>
                </a:tc>
                <a:extLst>
                  <a:ext uri="{0D108BD9-81ED-4DB2-BD59-A6C34878D82A}">
                    <a16:rowId xmlns:a16="http://schemas.microsoft.com/office/drawing/2014/main" val="3165706774"/>
                  </a:ext>
                </a:extLst>
              </a:tr>
              <a:tr h="296196">
                <a:tc>
                  <a:txBody>
                    <a:bodyPr/>
                    <a:lstStyle/>
                    <a:p>
                      <a:r>
                        <a:rPr lang="zh-TW" altLang="en-US" sz="1600" b="0" i="0" u="none" strike="noStrike" cap="none" dirty="0">
                          <a:solidFill>
                            <a:schemeClr val="tx1"/>
                          </a:solidFill>
                          <a:latin typeface="IBM Plex Serif SemiBold"/>
                          <a:sym typeface="IBM Plex Serif SemiBold"/>
                        </a:rPr>
                        <a:t>欄位缺失值</a:t>
                      </a:r>
                    </a:p>
                  </a:txBody>
                  <a:tcPr/>
                </a:tc>
                <a:tc>
                  <a:txBody>
                    <a:bodyPr/>
                    <a:lstStyle/>
                    <a:p>
                      <a:r>
                        <a:rPr lang="zh-TW" altLang="en-US" sz="1600" b="0" i="0" u="none" strike="noStrike" cap="none" dirty="0">
                          <a:solidFill>
                            <a:schemeClr val="tx1"/>
                          </a:solidFill>
                          <a:latin typeface="IBM Plex Serif SemiBold"/>
                          <a:sym typeface="IBM Plex Serif SemiBold"/>
                        </a:rPr>
                        <a:t>無</a:t>
                      </a:r>
                    </a:p>
                  </a:txBody>
                  <a:tcPr/>
                </a:tc>
                <a:tc>
                  <a:txBody>
                    <a:bodyPr/>
                    <a:lstStyle/>
                    <a:p>
                      <a:r>
                        <a:rPr lang="zh-TW" altLang="en-US" sz="1600" b="0" i="0" u="none" strike="noStrike" cap="none" dirty="0">
                          <a:solidFill>
                            <a:schemeClr val="tx1"/>
                          </a:solidFill>
                          <a:latin typeface="IBM Plex Serif SemiBold"/>
                          <a:sym typeface="IBM Plex Serif SemiBold"/>
                        </a:rPr>
                        <a:t>多</a:t>
                      </a:r>
                      <a:r>
                        <a:rPr lang="en-US" altLang="zh-TW" sz="1600" b="0" i="0" u="none" strike="noStrike" cap="none" dirty="0">
                          <a:solidFill>
                            <a:schemeClr val="tx1"/>
                          </a:solidFill>
                          <a:latin typeface="IBM Plex Serif SemiBold"/>
                          <a:sym typeface="IBM Plex Serif SemiBold"/>
                        </a:rPr>
                        <a:t>(3.02%)</a:t>
                      </a:r>
                      <a:endParaRPr lang="zh-TW" altLang="en-US" sz="1600" b="0" i="0" u="none" strike="noStrike" cap="none" dirty="0">
                        <a:solidFill>
                          <a:schemeClr val="tx1"/>
                        </a:solidFill>
                        <a:latin typeface="IBM Plex Serif SemiBold"/>
                        <a:sym typeface="IBM Plex Serif SemiBold"/>
                      </a:endParaRPr>
                    </a:p>
                  </a:txBody>
                  <a:tcPr/>
                </a:tc>
                <a:extLst>
                  <a:ext uri="{0D108BD9-81ED-4DB2-BD59-A6C34878D82A}">
                    <a16:rowId xmlns:a16="http://schemas.microsoft.com/office/drawing/2014/main" val="4213492015"/>
                  </a:ext>
                </a:extLst>
              </a:tr>
            </a:tbl>
          </a:graphicData>
        </a:graphic>
      </p:graphicFrame>
    </p:spTree>
    <p:extLst>
      <p:ext uri="{BB962C8B-B14F-4D97-AF65-F5344CB8AC3E}">
        <p14:creationId xmlns:p14="http://schemas.microsoft.com/office/powerpoint/2010/main" val="4018842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7778645e5b_0_103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84</a:t>
            </a:fld>
            <a:endParaRPr/>
          </a:p>
        </p:txBody>
      </p:sp>
      <p:grpSp>
        <p:nvGrpSpPr>
          <p:cNvPr id="844" name="Google Shape;844;g7778645e5b_0_1033"/>
          <p:cNvGrpSpPr/>
          <p:nvPr/>
        </p:nvGrpSpPr>
        <p:grpSpPr>
          <a:xfrm>
            <a:off x="8338754" y="339350"/>
            <a:ext cx="470227" cy="555904"/>
            <a:chOff x="4636075" y="261925"/>
            <a:chExt cx="401800" cy="475050"/>
          </a:xfrm>
        </p:grpSpPr>
        <p:sp>
          <p:nvSpPr>
            <p:cNvPr id="845" name="Google Shape;845;g7778645e5b_0_1033"/>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7778645e5b_0_1033"/>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7778645e5b_0_1033"/>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7778645e5b_0_1033"/>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g7778645e5b_0_1033"/>
          <p:cNvSpPr txBox="1">
            <a:spLocks noGrp="1"/>
          </p:cNvSpPr>
          <p:nvPr>
            <p:ph type="ctrTitle" idx="4294967295"/>
          </p:nvPr>
        </p:nvSpPr>
        <p:spPr>
          <a:xfrm>
            <a:off x="697088" y="785928"/>
            <a:ext cx="1350264" cy="54405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800"/>
              <a:buFont typeface="IBM Plex Serif SemiBold"/>
              <a:buNone/>
            </a:pPr>
            <a:r>
              <a:rPr lang="zh-TW" altLang="en-US" sz="3200" b="0" i="0" u="none" strike="noStrike" cap="none" dirty="0">
                <a:solidFill>
                  <a:schemeClr val="bg1"/>
                </a:solidFill>
                <a:latin typeface="IBM Plex Serif SemiBold"/>
                <a:ea typeface="IBM Plex Serif SemiBold"/>
                <a:cs typeface="IBM Plex Serif SemiBold"/>
                <a:sym typeface="IBM Plex Serif SemiBold"/>
              </a:rPr>
              <a:t>結論</a:t>
            </a:r>
            <a:endParaRPr sz="3200" b="0" i="0" u="none" strike="noStrike" cap="none" dirty="0">
              <a:solidFill>
                <a:schemeClr val="bg1"/>
              </a:solidFill>
              <a:latin typeface="IBM Plex Serif SemiBold"/>
              <a:ea typeface="IBM Plex Serif SemiBold"/>
              <a:cs typeface="IBM Plex Serif SemiBold"/>
              <a:sym typeface="IBM Plex Serif SemiBold"/>
            </a:endParaRPr>
          </a:p>
        </p:txBody>
      </p:sp>
      <p:sp>
        <p:nvSpPr>
          <p:cNvPr id="3" name="文字方塊 2">
            <a:extLst>
              <a:ext uri="{FF2B5EF4-FFF2-40B4-BE49-F238E27FC236}">
                <a16:creationId xmlns:a16="http://schemas.microsoft.com/office/drawing/2014/main" id="{59B0859E-1774-488D-84AF-6586DAD550E2}"/>
              </a:ext>
            </a:extLst>
          </p:cNvPr>
          <p:cNvSpPr txBox="1"/>
          <p:nvPr/>
        </p:nvSpPr>
        <p:spPr>
          <a:xfrm>
            <a:off x="954593" y="1519784"/>
            <a:ext cx="7373734" cy="3077766"/>
          </a:xfrm>
          <a:prstGeom prst="rect">
            <a:avLst/>
          </a:prstGeom>
          <a:noFill/>
        </p:spPr>
        <p:txBody>
          <a:bodyPr wrap="square" rtlCol="0">
            <a:spAutoFit/>
          </a:bodyPr>
          <a:lstStyle/>
          <a:p>
            <a:r>
              <a:rPr lang="zh-TW" altLang="en-US" sz="2000" dirty="0">
                <a:solidFill>
                  <a:schemeClr val="bg1"/>
                </a:solidFill>
              </a:rPr>
              <a:t>透過</a:t>
            </a:r>
            <a:r>
              <a:rPr lang="en-US" altLang="zh-TW" sz="2000" dirty="0">
                <a:solidFill>
                  <a:schemeClr val="bg1"/>
                </a:solidFill>
              </a:rPr>
              <a:t>MLP</a:t>
            </a:r>
            <a:r>
              <a:rPr lang="zh-TW" altLang="en-US" sz="2000" dirty="0">
                <a:solidFill>
                  <a:schemeClr val="bg1"/>
                </a:solidFill>
              </a:rPr>
              <a:t>在兩個不同專案上顯示的結果比較，</a:t>
            </a:r>
            <a:r>
              <a:rPr lang="en-US" altLang="zh-TW" sz="2000" dirty="0">
                <a:solidFill>
                  <a:schemeClr val="bg1"/>
                </a:solidFill>
              </a:rPr>
              <a:t>MLP</a:t>
            </a:r>
            <a:r>
              <a:rPr lang="zh-TW" altLang="en-US" sz="2000" dirty="0">
                <a:solidFill>
                  <a:schemeClr val="bg1"/>
                </a:solidFill>
              </a:rPr>
              <a:t>在</a:t>
            </a:r>
            <a:r>
              <a:rPr lang="en-US" altLang="zh-TW" sz="2000" dirty="0">
                <a:solidFill>
                  <a:schemeClr val="bg1"/>
                </a:solidFill>
              </a:rPr>
              <a:t>Kaggle</a:t>
            </a:r>
            <a:r>
              <a:rPr lang="zh-TW" altLang="en-US" sz="2000" dirty="0">
                <a:solidFill>
                  <a:schemeClr val="bg1"/>
                </a:solidFill>
              </a:rPr>
              <a:t>上，自動生成的參數，在訓練過多次後，都會收斂與更新，使高度、低度相關性的特徵值，在訓練後，都能展現對房價具有一定的影響能力，因此特徵值、資料筆數越多越具有好的損失函數，即較高的準確率；相對於放款資料，因為區域的不同，影響房價的資訊複雜度也就不同，房價代表的資料是複雜的，儘管擁有一個高相關性的欄位，與其它的欄位，也未能預測出好的結果，因為僅有的高相關度欄位可能只有低的影響權重</a:t>
            </a:r>
            <a:r>
              <a:rPr lang="en-US" altLang="zh-TW" sz="2000" dirty="0">
                <a:solidFill>
                  <a:schemeClr val="bg1"/>
                </a:solidFill>
              </a:rPr>
              <a:t>(ex:</a:t>
            </a:r>
            <a:r>
              <a:rPr lang="zh-TW" altLang="en-US" sz="2000" dirty="0">
                <a:solidFill>
                  <a:schemeClr val="bg1"/>
                </a:solidFill>
              </a:rPr>
              <a:t>有些人買鞋品牌相關度高，但權重是低於樣式的</a:t>
            </a:r>
            <a:r>
              <a:rPr lang="en-US" altLang="zh-TW" sz="2000" dirty="0">
                <a:solidFill>
                  <a:schemeClr val="bg1"/>
                </a:solidFill>
              </a:rPr>
              <a:t>)</a:t>
            </a:r>
            <a:r>
              <a:rPr lang="zh-TW" altLang="en-US" sz="2000" dirty="0">
                <a:solidFill>
                  <a:schemeClr val="bg1"/>
                </a:solidFill>
              </a:rPr>
              <a:t>，說明了影響房價的資訊依舊</a:t>
            </a:r>
          </a:p>
          <a:p>
            <a:endParaRPr lang="zh-TW" altLang="en-US" dirty="0">
              <a:solidFill>
                <a:schemeClr val="bg1"/>
              </a:solidFill>
            </a:endParaRPr>
          </a:p>
        </p:txBody>
      </p:sp>
    </p:spTree>
    <p:extLst>
      <p:ext uri="{BB962C8B-B14F-4D97-AF65-F5344CB8AC3E}">
        <p14:creationId xmlns:p14="http://schemas.microsoft.com/office/powerpoint/2010/main" val="408949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7778645e5b_0_103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85</a:t>
            </a:fld>
            <a:endParaRPr/>
          </a:p>
        </p:txBody>
      </p:sp>
      <p:grpSp>
        <p:nvGrpSpPr>
          <p:cNvPr id="844" name="Google Shape;844;g7778645e5b_0_1033"/>
          <p:cNvGrpSpPr/>
          <p:nvPr/>
        </p:nvGrpSpPr>
        <p:grpSpPr>
          <a:xfrm>
            <a:off x="8338754" y="339350"/>
            <a:ext cx="470227" cy="555904"/>
            <a:chOff x="4636075" y="261925"/>
            <a:chExt cx="401800" cy="475050"/>
          </a:xfrm>
        </p:grpSpPr>
        <p:sp>
          <p:nvSpPr>
            <p:cNvPr id="845" name="Google Shape;845;g7778645e5b_0_1033"/>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7778645e5b_0_1033"/>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7778645e5b_0_1033"/>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7778645e5b_0_1033"/>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g7778645e5b_0_1033"/>
          <p:cNvSpPr txBox="1">
            <a:spLocks noGrp="1"/>
          </p:cNvSpPr>
          <p:nvPr>
            <p:ph type="ctrTitle" idx="4294967295"/>
          </p:nvPr>
        </p:nvSpPr>
        <p:spPr>
          <a:xfrm>
            <a:off x="697088" y="785928"/>
            <a:ext cx="1350264" cy="54405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800"/>
              <a:buFont typeface="IBM Plex Serif SemiBold"/>
              <a:buNone/>
            </a:pPr>
            <a:r>
              <a:rPr lang="zh-TW" altLang="en-US" sz="3200" b="0" i="0" u="none" strike="noStrike" cap="none" dirty="0">
                <a:solidFill>
                  <a:schemeClr val="bg1"/>
                </a:solidFill>
                <a:latin typeface="IBM Plex Serif SemiBold"/>
                <a:ea typeface="IBM Plex Serif SemiBold"/>
                <a:cs typeface="IBM Plex Serif SemiBold"/>
                <a:sym typeface="IBM Plex Serif SemiBold"/>
              </a:rPr>
              <a:t>結論</a:t>
            </a:r>
            <a:endParaRPr sz="3200" b="0" i="0" u="none" strike="noStrike" cap="none" dirty="0">
              <a:solidFill>
                <a:schemeClr val="bg1"/>
              </a:solidFill>
              <a:latin typeface="IBM Plex Serif SemiBold"/>
              <a:ea typeface="IBM Plex Serif SemiBold"/>
              <a:cs typeface="IBM Plex Serif SemiBold"/>
              <a:sym typeface="IBM Plex Serif SemiBold"/>
            </a:endParaRPr>
          </a:p>
        </p:txBody>
      </p:sp>
      <p:sp>
        <p:nvSpPr>
          <p:cNvPr id="3" name="文字方塊 2">
            <a:extLst>
              <a:ext uri="{FF2B5EF4-FFF2-40B4-BE49-F238E27FC236}">
                <a16:creationId xmlns:a16="http://schemas.microsoft.com/office/drawing/2014/main" id="{59B0859E-1774-488D-84AF-6586DAD550E2}"/>
              </a:ext>
            </a:extLst>
          </p:cNvPr>
          <p:cNvSpPr txBox="1"/>
          <p:nvPr/>
        </p:nvSpPr>
        <p:spPr>
          <a:xfrm>
            <a:off x="954593" y="1519784"/>
            <a:ext cx="7373734" cy="2246769"/>
          </a:xfrm>
          <a:prstGeom prst="rect">
            <a:avLst/>
          </a:prstGeom>
          <a:noFill/>
        </p:spPr>
        <p:txBody>
          <a:bodyPr wrap="square" rtlCol="0">
            <a:spAutoFit/>
          </a:bodyPr>
          <a:lstStyle/>
          <a:p>
            <a:r>
              <a:rPr lang="zh-TW" altLang="en-US" sz="2000" dirty="0">
                <a:solidFill>
                  <a:schemeClr val="bg1"/>
                </a:solidFill>
              </a:rPr>
              <a:t>是缺乏的，還存在其它影響房價的因素，這些因素可能是相關度、影響權重高到低的，只是尚未記錄</a:t>
            </a:r>
            <a:r>
              <a:rPr lang="en-US" altLang="zh-TW" sz="2000" dirty="0">
                <a:solidFill>
                  <a:schemeClr val="bg1"/>
                </a:solidFill>
              </a:rPr>
              <a:t>(</a:t>
            </a:r>
            <a:r>
              <a:rPr lang="zh-TW" altLang="en-US" sz="2000" dirty="0">
                <a:solidFill>
                  <a:schemeClr val="bg1"/>
                </a:solidFill>
              </a:rPr>
              <a:t>發現</a:t>
            </a:r>
            <a:r>
              <a:rPr lang="en-US" altLang="zh-TW" sz="2000" dirty="0">
                <a:solidFill>
                  <a:schemeClr val="bg1"/>
                </a:solidFill>
              </a:rPr>
              <a:t>)</a:t>
            </a:r>
            <a:r>
              <a:rPr lang="zh-TW" altLang="en-US" sz="2000" dirty="0">
                <a:solidFill>
                  <a:schemeClr val="bg1"/>
                </a:solidFill>
              </a:rPr>
              <a:t>這些欄位。而當這些欄位有一定的資料量時，準確率勢必會提高，而準確率提高的同時，可信度也將提高，則可以幫助行員進行估價的決策或是提供房價落點的參考指標，因此行員不必再花過多的精力與時間去完整的評估房價，如此便可以達到節省人力成本與時間成本，同時便可以加快房貸申請流程的速度。</a:t>
            </a:r>
          </a:p>
        </p:txBody>
      </p:sp>
    </p:spTree>
    <p:extLst>
      <p:ext uri="{BB962C8B-B14F-4D97-AF65-F5344CB8AC3E}">
        <p14:creationId xmlns:p14="http://schemas.microsoft.com/office/powerpoint/2010/main" val="985682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7778645e5b_0_103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86</a:t>
            </a:fld>
            <a:endParaRPr/>
          </a:p>
        </p:txBody>
      </p:sp>
      <p:grpSp>
        <p:nvGrpSpPr>
          <p:cNvPr id="844" name="Google Shape;844;g7778645e5b_0_1033"/>
          <p:cNvGrpSpPr/>
          <p:nvPr/>
        </p:nvGrpSpPr>
        <p:grpSpPr>
          <a:xfrm>
            <a:off x="8338754" y="339350"/>
            <a:ext cx="470227" cy="555904"/>
            <a:chOff x="4636075" y="261925"/>
            <a:chExt cx="401800" cy="475050"/>
          </a:xfrm>
        </p:grpSpPr>
        <p:sp>
          <p:nvSpPr>
            <p:cNvPr id="845" name="Google Shape;845;g7778645e5b_0_1033"/>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7778645e5b_0_1033"/>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7778645e5b_0_1033"/>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7778645e5b_0_1033"/>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g7778645e5b_0_1033"/>
          <p:cNvSpPr txBox="1">
            <a:spLocks noGrp="1"/>
          </p:cNvSpPr>
          <p:nvPr>
            <p:ph type="ctrTitle" idx="4294967295"/>
          </p:nvPr>
        </p:nvSpPr>
        <p:spPr>
          <a:xfrm>
            <a:off x="707135" y="623229"/>
            <a:ext cx="2115199" cy="54405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800"/>
              <a:buFont typeface="IBM Plex Serif SemiBold"/>
              <a:buNone/>
            </a:pPr>
            <a:r>
              <a:rPr lang="zh-TW" altLang="en-US" sz="3200" dirty="0">
                <a:solidFill>
                  <a:schemeClr val="bg1"/>
                </a:solidFill>
              </a:rPr>
              <a:t>未來展望</a:t>
            </a:r>
            <a:endParaRPr sz="3200" b="0" i="0" u="none" strike="noStrike" cap="none" dirty="0">
              <a:solidFill>
                <a:schemeClr val="bg1"/>
              </a:solidFill>
              <a:latin typeface="IBM Plex Serif SemiBold"/>
              <a:ea typeface="IBM Plex Serif SemiBold"/>
              <a:cs typeface="IBM Plex Serif SemiBold"/>
              <a:sym typeface="IBM Plex Serif SemiBold"/>
            </a:endParaRPr>
          </a:p>
        </p:txBody>
      </p:sp>
      <p:sp>
        <p:nvSpPr>
          <p:cNvPr id="3" name="文字方塊 2">
            <a:extLst>
              <a:ext uri="{FF2B5EF4-FFF2-40B4-BE49-F238E27FC236}">
                <a16:creationId xmlns:a16="http://schemas.microsoft.com/office/drawing/2014/main" id="{59B0859E-1774-488D-84AF-6586DAD550E2}"/>
              </a:ext>
            </a:extLst>
          </p:cNvPr>
          <p:cNvSpPr txBox="1"/>
          <p:nvPr/>
        </p:nvSpPr>
        <p:spPr>
          <a:xfrm>
            <a:off x="878375" y="1521587"/>
            <a:ext cx="7721240" cy="1938992"/>
          </a:xfrm>
          <a:prstGeom prst="rect">
            <a:avLst/>
          </a:prstGeom>
          <a:noFill/>
        </p:spPr>
        <p:txBody>
          <a:bodyPr wrap="square" rtlCol="0">
            <a:spAutoFit/>
          </a:bodyPr>
          <a:lstStyle/>
          <a:p>
            <a:r>
              <a:rPr lang="zh-TW" altLang="en-US" sz="2000" dirty="0">
                <a:solidFill>
                  <a:schemeClr val="bg1"/>
                </a:solidFill>
              </a:rPr>
              <a:t>介於應用在放款資料預測結果的不理想，認為現有的欄位不足以評估整個台灣房價市場的資訊，模型在輸入方面仍缺少重要影響房價的輸入資訊，日後在收取不動產擔保品紀錄</a:t>
            </a:r>
            <a:r>
              <a:rPr lang="en-US" altLang="zh-TW" sz="2000" dirty="0">
                <a:solidFill>
                  <a:schemeClr val="bg1"/>
                </a:solidFill>
              </a:rPr>
              <a:t>(RECORD)</a:t>
            </a:r>
            <a:r>
              <a:rPr lang="zh-TW" altLang="en-US" sz="2000" dirty="0">
                <a:solidFill>
                  <a:schemeClr val="bg1"/>
                </a:solidFill>
              </a:rPr>
              <a:t>時，需在紀錄本投影片</a:t>
            </a:r>
            <a:r>
              <a:rPr lang="en-US" altLang="zh-TW" sz="2000" dirty="0">
                <a:solidFill>
                  <a:schemeClr val="bg1"/>
                </a:solidFill>
              </a:rPr>
              <a:t>P82</a:t>
            </a:r>
            <a:r>
              <a:rPr lang="zh-TW" altLang="en-US" sz="2000" dirty="0">
                <a:solidFill>
                  <a:schemeClr val="bg1"/>
                </a:solidFill>
              </a:rPr>
              <a:t>所提及影響房價其它之因素，或是縮小區域範圍為目標</a:t>
            </a:r>
            <a:r>
              <a:rPr lang="en-US" altLang="zh-TW" sz="2000" dirty="0">
                <a:solidFill>
                  <a:schemeClr val="bg1"/>
                </a:solidFill>
              </a:rPr>
              <a:t>(EX:</a:t>
            </a:r>
            <a:r>
              <a:rPr lang="zh-TW" altLang="en-US" sz="2000" dirty="0">
                <a:solidFill>
                  <a:schemeClr val="bg1"/>
                </a:solidFill>
              </a:rPr>
              <a:t>台灣房價</a:t>
            </a:r>
            <a:r>
              <a:rPr lang="en-US" altLang="zh-TW" sz="2000" dirty="0">
                <a:solidFill>
                  <a:schemeClr val="bg1"/>
                </a:solidFill>
                <a:sym typeface="Wingdings" panose="05000000000000000000" pitchFamily="2" charset="2"/>
              </a:rPr>
              <a:t></a:t>
            </a:r>
            <a:r>
              <a:rPr lang="zh-TW" altLang="en-US" sz="2000" dirty="0">
                <a:solidFill>
                  <a:schemeClr val="bg1"/>
                </a:solidFill>
                <a:sym typeface="Wingdings" panose="05000000000000000000" pitchFamily="2" charset="2"/>
              </a:rPr>
              <a:t>台北市房價</a:t>
            </a:r>
            <a:r>
              <a:rPr lang="en-US" altLang="zh-TW" sz="2000" dirty="0">
                <a:solidFill>
                  <a:schemeClr val="bg1"/>
                </a:solidFill>
                <a:sym typeface="Wingdings" panose="05000000000000000000" pitchFamily="2" charset="2"/>
              </a:rPr>
              <a:t>)</a:t>
            </a:r>
            <a:r>
              <a:rPr lang="zh-TW" altLang="en-US" sz="2000" dirty="0">
                <a:solidFill>
                  <a:schemeClr val="bg1"/>
                </a:solidFill>
              </a:rPr>
              <a:t>，製作多個模型來預測各區域的房價，使模型不至於過度複雜，降低規模，使準確率提升。</a:t>
            </a:r>
            <a:endParaRPr lang="en-US" altLang="zh-TW" sz="2000" dirty="0">
              <a:solidFill>
                <a:schemeClr val="bg1"/>
              </a:solidFill>
            </a:endParaRPr>
          </a:p>
        </p:txBody>
      </p:sp>
    </p:spTree>
    <p:extLst>
      <p:ext uri="{BB962C8B-B14F-4D97-AF65-F5344CB8AC3E}">
        <p14:creationId xmlns:p14="http://schemas.microsoft.com/office/powerpoint/2010/main" val="2592903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CF85A-2C7D-4873-91DC-1948FA0FA665}"/>
              </a:ext>
            </a:extLst>
          </p:cNvPr>
          <p:cNvSpPr>
            <a:spLocks noGrp="1"/>
          </p:cNvSpPr>
          <p:nvPr>
            <p:ph type="title"/>
          </p:nvPr>
        </p:nvSpPr>
        <p:spPr>
          <a:xfrm>
            <a:off x="666620" y="564075"/>
            <a:ext cx="6718200" cy="485400"/>
          </a:xfrm>
        </p:spPr>
        <p:txBody>
          <a:bodyPr/>
          <a:lstStyle/>
          <a:p>
            <a:r>
              <a:rPr lang="zh-TW" altLang="en-US" dirty="0"/>
              <a:t>心得</a:t>
            </a:r>
          </a:p>
        </p:txBody>
      </p:sp>
      <p:sp>
        <p:nvSpPr>
          <p:cNvPr id="12" name="文字版面配置區 11">
            <a:extLst>
              <a:ext uri="{FF2B5EF4-FFF2-40B4-BE49-F238E27FC236}">
                <a16:creationId xmlns:a16="http://schemas.microsoft.com/office/drawing/2014/main" id="{560CCAC6-2E17-4E17-8075-2D6207C8DD5B}"/>
              </a:ext>
            </a:extLst>
          </p:cNvPr>
          <p:cNvSpPr>
            <a:spLocks noGrp="1"/>
          </p:cNvSpPr>
          <p:nvPr>
            <p:ph type="body" idx="1"/>
          </p:nvPr>
        </p:nvSpPr>
        <p:spPr>
          <a:xfrm>
            <a:off x="666620" y="1049475"/>
            <a:ext cx="7432352" cy="3713444"/>
          </a:xfrm>
        </p:spPr>
        <p:txBody>
          <a:bodyPr/>
          <a:lstStyle/>
          <a:p>
            <a:r>
              <a:rPr lang="en-US" altLang="zh-TW" u="sng" dirty="0" err="1">
                <a:solidFill>
                  <a:schemeClr val="accent6">
                    <a:lumMod val="50000"/>
                    <a:lumOff val="50000"/>
                  </a:schemeClr>
                </a:solidFill>
                <a:hlinkClick r:id="rId2">
                  <a:extLst>
                    <a:ext uri="{A12FA001-AC4F-418D-AE19-62706E023703}">
                      <ahyp:hlinkClr xmlns:ahyp="http://schemas.microsoft.com/office/drawing/2018/hyperlinkcolor" val="tx"/>
                    </a:ext>
                  </a:extLst>
                </a:hlinkClick>
              </a:rPr>
              <a:t>外部連結一</a:t>
            </a:r>
            <a:r>
              <a:rPr lang="en-US" altLang="zh-TW" dirty="0">
                <a:solidFill>
                  <a:schemeClr val="accent6">
                    <a:lumMod val="50000"/>
                    <a:lumOff val="50000"/>
                  </a:schemeClr>
                </a:solidFill>
              </a:rPr>
              <a:t> </a:t>
            </a:r>
            <a:r>
              <a:rPr lang="en-US" altLang="zh-TW" u="sng" dirty="0" err="1">
                <a:solidFill>
                  <a:schemeClr val="accent6">
                    <a:lumMod val="50000"/>
                    <a:lumOff val="50000"/>
                  </a:schemeClr>
                </a:solidFill>
                <a:hlinkClick r:id="rId3">
                  <a:extLst>
                    <a:ext uri="{A12FA001-AC4F-418D-AE19-62706E023703}">
                      <ahyp:hlinkClr xmlns:ahyp="http://schemas.microsoft.com/office/drawing/2018/hyperlinkcolor" val="tx"/>
                    </a:ext>
                  </a:extLst>
                </a:hlinkClick>
              </a:rPr>
              <a:t>外部連結二</a:t>
            </a:r>
            <a:endParaRPr lang="zh-TW" altLang="zh-TW" dirty="0">
              <a:solidFill>
                <a:schemeClr val="accent6">
                  <a:lumMod val="50000"/>
                  <a:lumOff val="50000"/>
                </a:schemeClr>
              </a:solidFill>
            </a:endParaRPr>
          </a:p>
          <a:p>
            <a:pPr marL="101600" indent="0">
              <a:buNone/>
            </a:pPr>
            <a:r>
              <a:rPr lang="zh-TW" altLang="zh-TW" dirty="0"/>
              <a:t>我體認到要做一個數據科學家或是人工智能科學家並不容易，首先是數學的重要性，儘管在大學有學過微積分、線性代數等基礎數學，而在運用時，還是有道障礙，所以我花了不少時間又回去彌補數學的不足，因為透過數學的基礎可以讓我更知道，演算法的目的、概念等，讓我更知道自己的模型在做</a:t>
            </a:r>
            <a:r>
              <a:rPr lang="zh-TW" altLang="en-US" dirty="0"/>
              <a:t>什</a:t>
            </a:r>
            <a:r>
              <a:rPr lang="zh-TW" altLang="zh-TW" dirty="0"/>
              <a:t>麼、一步一步的理解過程。其二是查找文獻與英文的重要性，所有最新的資訊全部都是英文，許多社群</a:t>
            </a:r>
            <a:r>
              <a:rPr lang="en-US" altLang="zh-TW" dirty="0"/>
              <a:t>(Forums)</a:t>
            </a:r>
            <a:r>
              <a:rPr lang="zh-TW" altLang="zh-TW" dirty="0"/>
              <a:t>他們都是透過英文來溝通的，資訊在英文裡擁有最好的流動性，相對的搜尋問題時如果是透過中文的話，往往不會有解決問題答案的搜尋結果，</a:t>
            </a:r>
          </a:p>
          <a:p>
            <a:endParaRPr lang="zh-TW" altLang="en-US" dirty="0"/>
          </a:p>
        </p:txBody>
      </p:sp>
      <p:sp>
        <p:nvSpPr>
          <p:cNvPr id="5" name="投影片編號版面配置區 4">
            <a:extLst>
              <a:ext uri="{FF2B5EF4-FFF2-40B4-BE49-F238E27FC236}">
                <a16:creationId xmlns:a16="http://schemas.microsoft.com/office/drawing/2014/main" id="{F847887B-38BF-43C0-96D8-BE544CA57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14492341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版面配置區 11">
            <a:extLst>
              <a:ext uri="{FF2B5EF4-FFF2-40B4-BE49-F238E27FC236}">
                <a16:creationId xmlns:a16="http://schemas.microsoft.com/office/drawing/2014/main" id="{560CCAC6-2E17-4E17-8075-2D6207C8DD5B}"/>
              </a:ext>
            </a:extLst>
          </p:cNvPr>
          <p:cNvSpPr>
            <a:spLocks noGrp="1"/>
          </p:cNvSpPr>
          <p:nvPr>
            <p:ph type="body" idx="1"/>
          </p:nvPr>
        </p:nvSpPr>
        <p:spPr>
          <a:xfrm>
            <a:off x="855824" y="1149900"/>
            <a:ext cx="7432352" cy="2843700"/>
          </a:xfrm>
        </p:spPr>
        <p:txBody>
          <a:bodyPr/>
          <a:lstStyle/>
          <a:p>
            <a:pPr marL="101600" indent="0">
              <a:buNone/>
            </a:pPr>
            <a:r>
              <a:rPr lang="zh-TW" altLang="zh-TW" dirty="0"/>
              <a:t>而且這些搜尋結果最後往往也會慢慢地朝向最原始的回答，而最原始的回答，它們一定都是英文。最後是期望與現實不符，儘管擁有了數據、模型、正確的理論，因為數據科學是偏探索性質的職種，所以它不保證結果，結果不一定都是可用的、好的或是成功的。不過因為它是探索性的職業，所以當成</a:t>
            </a:r>
            <a:r>
              <a:rPr lang="zh-TW" altLang="en-US" dirty="0"/>
              <a:t>功</a:t>
            </a:r>
            <a:r>
              <a:rPr lang="zh-TW" altLang="zh-TW" dirty="0"/>
              <a:t>做出好的模型時，也會</a:t>
            </a:r>
            <a:r>
              <a:rPr lang="zh-TW" altLang="en-US" dirty="0"/>
              <a:t>有很大的</a:t>
            </a:r>
            <a:r>
              <a:rPr lang="zh-TW" altLang="zh-TW" dirty="0"/>
              <a:t>機會</a:t>
            </a:r>
            <a:r>
              <a:rPr lang="zh-TW" altLang="en-US" dirty="0"/>
              <a:t>是對的</a:t>
            </a:r>
            <a:r>
              <a:rPr lang="zh-TW" altLang="zh-TW" dirty="0"/>
              <a:t>。聽我的感想，聽起來</a:t>
            </a:r>
            <a:r>
              <a:rPr lang="zh-TW" altLang="en-US" dirty="0"/>
              <a:t>似乎</a:t>
            </a:r>
            <a:r>
              <a:rPr lang="zh-TW" altLang="zh-TW" dirty="0"/>
              <a:t>很辛苦，其時我也覺得很辛苦，很多時候總是距離期望的目標很遠，但有時候又會有突如其來超出預期的結果，意思是說它不像百米賽跑一樣有標示終點的位置，但這就是它與其它職業不同的地方，</a:t>
            </a:r>
            <a:r>
              <a:rPr lang="zh-TW" altLang="en-US" dirty="0"/>
              <a:t>是</a:t>
            </a:r>
            <a:r>
              <a:rPr lang="zh-TW" altLang="zh-TW" dirty="0"/>
              <a:t>它具有挑戰性</a:t>
            </a:r>
            <a:r>
              <a:rPr lang="zh-TW" altLang="en-US" dirty="0"/>
              <a:t>且很有意思</a:t>
            </a:r>
            <a:r>
              <a:rPr lang="zh-TW" altLang="zh-TW" dirty="0"/>
              <a:t>。</a:t>
            </a:r>
            <a:endParaRPr lang="zh-TW" altLang="en-US" dirty="0"/>
          </a:p>
        </p:txBody>
      </p:sp>
      <p:sp>
        <p:nvSpPr>
          <p:cNvPr id="5" name="投影片編號版面配置區 4">
            <a:extLst>
              <a:ext uri="{FF2B5EF4-FFF2-40B4-BE49-F238E27FC236}">
                <a16:creationId xmlns:a16="http://schemas.microsoft.com/office/drawing/2014/main" id="{F847887B-38BF-43C0-96D8-BE544CA57A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7" name="標題 1">
            <a:extLst>
              <a:ext uri="{FF2B5EF4-FFF2-40B4-BE49-F238E27FC236}">
                <a16:creationId xmlns:a16="http://schemas.microsoft.com/office/drawing/2014/main" id="{C9588D51-9AE0-4DC4-AE28-C146FE32B35D}"/>
              </a:ext>
            </a:extLst>
          </p:cNvPr>
          <p:cNvSpPr txBox="1">
            <a:spLocks/>
          </p:cNvSpPr>
          <p:nvPr/>
        </p:nvSpPr>
        <p:spPr>
          <a:xfrm>
            <a:off x="716860" y="594219"/>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1pPr>
            <a:lvl2pPr marR="0" lvl="1"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2pPr>
            <a:lvl3pPr marR="0" lvl="2"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3pPr>
            <a:lvl4pPr marR="0" lvl="3"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4pPr>
            <a:lvl5pPr marR="0" lvl="4"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5pPr>
            <a:lvl6pPr marR="0" lvl="5"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6pPr>
            <a:lvl7pPr marR="0" lvl="6"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7pPr>
            <a:lvl8pPr marR="0" lvl="7"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8pPr>
            <a:lvl9pPr marR="0" lvl="8"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9pPr>
          </a:lstStyle>
          <a:p>
            <a:r>
              <a:rPr lang="zh-TW" altLang="en-US"/>
              <a:t>心得</a:t>
            </a:r>
            <a:endParaRPr lang="zh-TW" altLang="en-US" dirty="0"/>
          </a:p>
        </p:txBody>
      </p:sp>
    </p:spTree>
    <p:extLst>
      <p:ext uri="{BB962C8B-B14F-4D97-AF65-F5344CB8AC3E}">
        <p14:creationId xmlns:p14="http://schemas.microsoft.com/office/powerpoint/2010/main" val="3411283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2"/>
        <p:cNvGrpSpPr/>
        <p:nvPr/>
      </p:nvGrpSpPr>
      <p:grpSpPr>
        <a:xfrm>
          <a:off x="0" y="0"/>
          <a:ext cx="0" cy="0"/>
          <a:chOff x="0" y="0"/>
          <a:chExt cx="0" cy="0"/>
        </a:xfrm>
      </p:grpSpPr>
      <p:sp>
        <p:nvSpPr>
          <p:cNvPr id="843" name="Google Shape;843;g7778645e5b_0_1033"/>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89</a:t>
            </a:fld>
            <a:endParaRPr/>
          </a:p>
        </p:txBody>
      </p:sp>
      <p:grpSp>
        <p:nvGrpSpPr>
          <p:cNvPr id="844" name="Google Shape;844;g7778645e5b_0_1033"/>
          <p:cNvGrpSpPr/>
          <p:nvPr/>
        </p:nvGrpSpPr>
        <p:grpSpPr>
          <a:xfrm>
            <a:off x="8338754" y="339350"/>
            <a:ext cx="470227" cy="555904"/>
            <a:chOff x="4636075" y="261925"/>
            <a:chExt cx="401800" cy="475050"/>
          </a:xfrm>
        </p:grpSpPr>
        <p:sp>
          <p:nvSpPr>
            <p:cNvPr id="845" name="Google Shape;845;g7778645e5b_0_1033"/>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7778645e5b_0_1033"/>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7778645e5b_0_1033"/>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7778645e5b_0_1033"/>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g7778645e5b_0_1033"/>
          <p:cNvSpPr txBox="1">
            <a:spLocks noGrp="1"/>
          </p:cNvSpPr>
          <p:nvPr>
            <p:ph type="ctrTitle" idx="4294967295"/>
          </p:nvPr>
        </p:nvSpPr>
        <p:spPr>
          <a:xfrm>
            <a:off x="787200" y="1964350"/>
            <a:ext cx="7671000" cy="11598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800"/>
              <a:buFont typeface="IBM Plex Serif SemiBold"/>
              <a:buNone/>
            </a:pPr>
            <a:r>
              <a:rPr lang="en" sz="9600" b="0" i="0" u="none" strike="noStrike" cap="none">
                <a:solidFill>
                  <a:schemeClr val="accent1"/>
                </a:solidFill>
                <a:latin typeface="IBM Plex Serif SemiBold"/>
                <a:ea typeface="IBM Plex Serif SemiBold"/>
                <a:cs typeface="IBM Plex Serif SemiBold"/>
                <a:sym typeface="IBM Plex Serif SemiBold"/>
              </a:rPr>
              <a:t>Q&amp;A</a:t>
            </a:r>
            <a:endParaRPr sz="9600" b="0" i="0" u="none" strike="noStrike" cap="none">
              <a:solidFill>
                <a:schemeClr val="accent1"/>
              </a:solidFill>
              <a:latin typeface="IBM Plex Serif SemiBold"/>
              <a:ea typeface="IBM Plex Serif SemiBold"/>
              <a:cs typeface="IBM Plex Serif SemiBold"/>
              <a:sym typeface="IBM Plex Serif SemiBold"/>
            </a:endParaRPr>
          </a:p>
        </p:txBody>
      </p:sp>
    </p:spTree>
    <p:extLst>
      <p:ext uri="{BB962C8B-B14F-4D97-AF65-F5344CB8AC3E}">
        <p14:creationId xmlns:p14="http://schemas.microsoft.com/office/powerpoint/2010/main" val="2117955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505066830_0_36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lvl="0"/>
            <a:r>
              <a:rPr lang="zh-TW" altLang="en-US" dirty="0"/>
              <a:t>損失函數</a:t>
            </a:r>
            <a:r>
              <a:rPr lang="en-US" dirty="0"/>
              <a:t>Loss function</a:t>
            </a:r>
            <a:endParaRPr dirty="0"/>
          </a:p>
        </p:txBody>
      </p:sp>
      <p:sp>
        <p:nvSpPr>
          <p:cNvPr id="89" name="Google Shape;89;g8505066830_0_365"/>
          <p:cNvSpPr txBox="1">
            <a:spLocks noGrp="1"/>
          </p:cNvSpPr>
          <p:nvPr>
            <p:ph type="body" idx="1"/>
          </p:nvPr>
        </p:nvSpPr>
        <p:spPr>
          <a:xfrm>
            <a:off x="787200" y="1494625"/>
            <a:ext cx="6718200" cy="3326700"/>
          </a:xfrm>
          <a:prstGeom prst="rect">
            <a:avLst/>
          </a:prstGeom>
        </p:spPr>
        <p:txBody>
          <a:bodyPr spcFirstLastPara="1" wrap="square" lIns="0" tIns="0" rIns="0" bIns="0" anchor="t" anchorCtr="0">
            <a:noAutofit/>
          </a:bodyPr>
          <a:lstStyle/>
          <a:p>
            <a:pPr marL="0" lvl="0" indent="0">
              <a:buNone/>
            </a:pPr>
            <a:r>
              <a:rPr lang="zh-TW" altLang="en-US" dirty="0"/>
              <a:t>損失函數或成本函數是指一種將一個事件（在一個樣本空間中的一個元素）映射到一個表達與其事件相關的經濟成本或機會成本的實數上的一種函數，藉此直觀表示的一些</a:t>
            </a:r>
            <a:r>
              <a:rPr lang="en-US" altLang="zh-TW" dirty="0"/>
              <a:t>"</a:t>
            </a:r>
            <a:r>
              <a:rPr lang="zh-TW" altLang="en-US" dirty="0"/>
              <a:t>成本</a:t>
            </a:r>
            <a:r>
              <a:rPr lang="en-US" altLang="zh-TW" dirty="0"/>
              <a:t>"</a:t>
            </a:r>
            <a:r>
              <a:rPr lang="zh-TW" altLang="en-US" dirty="0"/>
              <a:t>與事件的關聯。</a:t>
            </a:r>
            <a:endParaRPr lang="en-US" altLang="zh-TW" dirty="0"/>
          </a:p>
          <a:p>
            <a:pPr marL="0" indent="0">
              <a:buNone/>
            </a:pPr>
            <a:r>
              <a:rPr lang="zh-TW" altLang="en-US" dirty="0"/>
              <a:t>常見的損失函數</a:t>
            </a:r>
            <a:r>
              <a:rPr lang="en-US" altLang="zh-TW" dirty="0"/>
              <a:t>:</a:t>
            </a:r>
          </a:p>
          <a:p>
            <a:pPr marL="342900" indent="-342900"/>
            <a:r>
              <a:rPr lang="en-US" altLang="zh-TW" dirty="0"/>
              <a:t>MSE-</a:t>
            </a:r>
            <a:r>
              <a:rPr lang="zh-TW" altLang="en-US" sz="1600" dirty="0"/>
              <a:t>計算殘差求最小值為最佳解</a:t>
            </a:r>
            <a:r>
              <a:rPr lang="en-US" altLang="zh-TW" dirty="0"/>
              <a:t>(</a:t>
            </a:r>
            <a:r>
              <a:rPr lang="zh-TW" altLang="en-US" dirty="0"/>
              <a:t>回歸問題</a:t>
            </a:r>
            <a:r>
              <a:rPr lang="en-US" altLang="zh-TW" dirty="0"/>
              <a:t>)</a:t>
            </a:r>
          </a:p>
          <a:p>
            <a:pPr marL="342900" indent="-342900"/>
            <a:r>
              <a:rPr lang="en-US" altLang="zh-TW" dirty="0"/>
              <a:t>Cross entropy(</a:t>
            </a:r>
            <a:r>
              <a:rPr lang="zh-TW" altLang="en-US" dirty="0"/>
              <a:t>用於分類問題</a:t>
            </a:r>
            <a:r>
              <a:rPr lang="en-US" altLang="zh-TW" dirty="0"/>
              <a:t>)</a:t>
            </a:r>
          </a:p>
          <a:p>
            <a:pPr marL="342900" indent="-342900"/>
            <a:r>
              <a:rPr lang="en-US" dirty="0"/>
              <a:t>binary cross entropy </a:t>
            </a:r>
            <a:r>
              <a:rPr lang="en-US" altLang="zh-TW" dirty="0"/>
              <a:t>(</a:t>
            </a:r>
            <a:r>
              <a:rPr lang="zh-TW" altLang="en-US" dirty="0"/>
              <a:t>二分類問題</a:t>
            </a:r>
            <a:r>
              <a:rPr lang="en-US" altLang="zh-TW" dirty="0"/>
              <a:t>)</a:t>
            </a:r>
            <a:endParaRPr lang="en-US"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90" name="Google Shape;90;g8505066830_0_36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dirty="0"/>
          </a:p>
        </p:txBody>
      </p:sp>
      <p:pic>
        <p:nvPicPr>
          <p:cNvPr id="92" name="Google Shape;92;g8505066830_0_365"/>
          <p:cNvPicPr preferRelativeResize="0"/>
          <p:nvPr/>
        </p:nvPicPr>
        <p:blipFill>
          <a:blip r:embed="rId3">
            <a:alphaModFix/>
          </a:blip>
          <a:stretch>
            <a:fillRect/>
          </a:stretch>
        </p:blipFill>
        <p:spPr>
          <a:xfrm>
            <a:off x="6189785" y="3071597"/>
            <a:ext cx="2167015" cy="132387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8505066830_0_373"/>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參考來源</a:t>
            </a:r>
            <a:endParaRPr/>
          </a:p>
        </p:txBody>
      </p:sp>
      <p:sp>
        <p:nvSpPr>
          <p:cNvPr id="855" name="Google Shape;855;g8505066830_0_373"/>
          <p:cNvSpPr txBox="1">
            <a:spLocks noGrp="1"/>
          </p:cNvSpPr>
          <p:nvPr>
            <p:ph type="body" idx="1"/>
          </p:nvPr>
        </p:nvSpPr>
        <p:spPr>
          <a:xfrm>
            <a:off x="787200" y="1494625"/>
            <a:ext cx="2262000" cy="284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u="sng" dirty="0">
                <a:solidFill>
                  <a:srgbClr val="4A86E8"/>
                </a:solidFill>
                <a:latin typeface="Arial"/>
                <a:ea typeface="Arial"/>
                <a:cs typeface="Arial"/>
                <a:sym typeface="Arial"/>
                <a:hlinkClick r:id="rId3"/>
              </a:rPr>
              <a:t>Keras</a:t>
            </a:r>
            <a:endParaRPr sz="2400" dirty="0">
              <a:solidFill>
                <a:srgbClr val="4A86E8"/>
              </a:solidFill>
            </a:endParaRPr>
          </a:p>
          <a:p>
            <a:pPr marL="0" lvl="0" indent="0" algn="l" rtl="0">
              <a:spcBef>
                <a:spcPts val="600"/>
              </a:spcBef>
              <a:spcAft>
                <a:spcPts val="0"/>
              </a:spcAft>
              <a:buNone/>
            </a:pPr>
            <a:r>
              <a:rPr lang="en" sz="2400" u="sng" dirty="0">
                <a:solidFill>
                  <a:srgbClr val="4A86E8"/>
                </a:solidFill>
                <a:hlinkClick r:id="rId4"/>
              </a:rPr>
              <a:t>PPT模板</a:t>
            </a:r>
            <a:endParaRPr sz="2400" dirty="0">
              <a:solidFill>
                <a:srgbClr val="4A86E8"/>
              </a:solidFill>
            </a:endParaRPr>
          </a:p>
          <a:p>
            <a:pPr marL="0" lvl="0" indent="0" algn="l" rtl="0">
              <a:spcBef>
                <a:spcPts val="600"/>
              </a:spcBef>
              <a:spcAft>
                <a:spcPts val="0"/>
              </a:spcAft>
              <a:buNone/>
            </a:pPr>
            <a:r>
              <a:rPr lang="en" sz="2400" u="sng" dirty="0">
                <a:solidFill>
                  <a:srgbClr val="4A86E8"/>
                </a:solidFill>
                <a:hlinkClick r:id="rId5"/>
              </a:rPr>
              <a:t>Wiki</a:t>
            </a:r>
            <a:endParaRPr sz="2400" dirty="0">
              <a:solidFill>
                <a:srgbClr val="4A86E8"/>
              </a:solidFill>
            </a:endParaRPr>
          </a:p>
          <a:p>
            <a:pPr marL="0" lvl="0" indent="0" algn="l" rtl="0">
              <a:spcBef>
                <a:spcPts val="600"/>
              </a:spcBef>
              <a:spcAft>
                <a:spcPts val="0"/>
              </a:spcAft>
              <a:buNone/>
            </a:pPr>
            <a:r>
              <a:rPr lang="en" sz="2400" u="sng" dirty="0">
                <a:solidFill>
                  <a:srgbClr val="4A86E8"/>
                </a:solidFill>
                <a:hlinkClick r:id="rId6"/>
              </a:rPr>
              <a:t>Tensorflows</a:t>
            </a:r>
            <a:endParaRPr sz="2400" dirty="0">
              <a:solidFill>
                <a:srgbClr val="4A86E8"/>
              </a:solidFill>
            </a:endParaRPr>
          </a:p>
          <a:p>
            <a:pPr marL="0" lvl="0" indent="0" algn="l" rtl="0">
              <a:spcBef>
                <a:spcPts val="600"/>
              </a:spcBef>
              <a:spcAft>
                <a:spcPts val="0"/>
              </a:spcAft>
              <a:buNone/>
            </a:pPr>
            <a:r>
              <a:rPr lang="en" sz="2400" u="sng" dirty="0">
                <a:solidFill>
                  <a:srgbClr val="4A86E8"/>
                </a:solidFill>
                <a:hlinkClick r:id="rId7"/>
              </a:rPr>
              <a:t>Cross validation</a:t>
            </a:r>
            <a:endParaRPr sz="2400" dirty="0">
              <a:solidFill>
                <a:srgbClr val="4A86E8"/>
              </a:solidFill>
            </a:endParaRPr>
          </a:p>
        </p:txBody>
      </p:sp>
      <p:sp>
        <p:nvSpPr>
          <p:cNvPr id="856" name="Google Shape;856;g8505066830_0_373"/>
          <p:cNvSpPr txBox="1">
            <a:spLocks noGrp="1"/>
          </p:cNvSpPr>
          <p:nvPr>
            <p:ph type="body" idx="2"/>
          </p:nvPr>
        </p:nvSpPr>
        <p:spPr>
          <a:xfrm>
            <a:off x="4353450" y="1494625"/>
            <a:ext cx="2976300" cy="284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u="sng">
                <a:solidFill>
                  <a:srgbClr val="4A86E8"/>
                </a:solidFill>
                <a:hlinkClick r:id="rId8"/>
              </a:rPr>
              <a:t>Forum</a:t>
            </a:r>
            <a:endParaRPr sz="2400">
              <a:solidFill>
                <a:srgbClr val="4A86E8"/>
              </a:solidFill>
            </a:endParaRPr>
          </a:p>
          <a:p>
            <a:pPr marL="0" lvl="0" indent="0" algn="l" rtl="0">
              <a:spcBef>
                <a:spcPts val="600"/>
              </a:spcBef>
              <a:spcAft>
                <a:spcPts val="0"/>
              </a:spcAft>
              <a:buNone/>
            </a:pPr>
            <a:r>
              <a:rPr lang="en" sz="2400" u="sng">
                <a:solidFill>
                  <a:srgbClr val="4A86E8"/>
                </a:solidFill>
                <a:hlinkClick r:id="rId9"/>
              </a:rPr>
              <a:t>Activaive function</a:t>
            </a:r>
            <a:endParaRPr sz="2400">
              <a:solidFill>
                <a:srgbClr val="4A86E8"/>
              </a:solidFill>
            </a:endParaRPr>
          </a:p>
          <a:p>
            <a:pPr marL="0" lvl="0" indent="0" algn="l" rtl="0">
              <a:spcBef>
                <a:spcPts val="600"/>
              </a:spcBef>
              <a:spcAft>
                <a:spcPts val="0"/>
              </a:spcAft>
              <a:buNone/>
            </a:pPr>
            <a:endParaRPr sz="2400">
              <a:solidFill>
                <a:srgbClr val="4A86E8"/>
              </a:solidFill>
            </a:endParaRPr>
          </a:p>
        </p:txBody>
      </p:sp>
      <p:sp>
        <p:nvSpPr>
          <p:cNvPr id="857" name="Google Shape;857;g8505066830_0_373"/>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1"/>
        <p:cNvGrpSpPr/>
        <p:nvPr/>
      </p:nvGrpSpPr>
      <p:grpSpPr>
        <a:xfrm>
          <a:off x="0" y="0"/>
          <a:ext cx="0" cy="0"/>
          <a:chOff x="0" y="0"/>
          <a:chExt cx="0" cy="0"/>
        </a:xfrm>
      </p:grpSpPr>
      <p:sp>
        <p:nvSpPr>
          <p:cNvPr id="862" name="Google Shape;862;g7778645e5b_0_1008"/>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000"/>
              <a:buNone/>
            </a:pPr>
            <a:fld id="{00000000-1234-1234-1234-123412341234}" type="slidenum">
              <a:rPr lang="en"/>
              <a:t>91</a:t>
            </a:fld>
            <a:endParaRPr/>
          </a:p>
        </p:txBody>
      </p:sp>
      <p:sp>
        <p:nvSpPr>
          <p:cNvPr id="863" name="Google Shape;863;g7778645e5b_0_1008"/>
          <p:cNvSpPr txBox="1">
            <a:spLocks noGrp="1"/>
          </p:cNvSpPr>
          <p:nvPr>
            <p:ph type="ctrTitle" idx="4294967295"/>
          </p:nvPr>
        </p:nvSpPr>
        <p:spPr>
          <a:xfrm>
            <a:off x="838200" y="1278550"/>
            <a:ext cx="3830700" cy="11598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2800"/>
              <a:buFont typeface="IBM Plex Serif SemiBold"/>
              <a:buNone/>
            </a:pPr>
            <a:r>
              <a:rPr lang="en" sz="7200" b="0" i="0" u="none" strike="noStrike" cap="none">
                <a:solidFill>
                  <a:schemeClr val="accent1"/>
                </a:solidFill>
                <a:latin typeface="IBM Plex Serif SemiBold"/>
                <a:ea typeface="IBM Plex Serif SemiBold"/>
                <a:cs typeface="IBM Plex Serif SemiBold"/>
                <a:sym typeface="IBM Plex Serif SemiBold"/>
              </a:rPr>
              <a:t>Thanks!</a:t>
            </a:r>
            <a:endParaRPr sz="7200" b="0" i="0" u="none" strike="noStrike" cap="none">
              <a:solidFill>
                <a:schemeClr val="accent1"/>
              </a:solidFill>
              <a:latin typeface="IBM Plex Serif SemiBold"/>
              <a:ea typeface="IBM Plex Serif SemiBold"/>
              <a:cs typeface="IBM Plex Serif SemiBold"/>
              <a:sym typeface="IBM Plex Serif SemiBold"/>
            </a:endParaRPr>
          </a:p>
        </p:txBody>
      </p:sp>
      <p:sp>
        <p:nvSpPr>
          <p:cNvPr id="864" name="Google Shape;864;g7778645e5b_0_1008"/>
          <p:cNvSpPr txBox="1">
            <a:spLocks noGrp="1"/>
          </p:cNvSpPr>
          <p:nvPr>
            <p:ph type="subTitle" idx="4294967295"/>
          </p:nvPr>
        </p:nvSpPr>
        <p:spPr>
          <a:xfrm>
            <a:off x="838200" y="2478175"/>
            <a:ext cx="3830700" cy="1675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600"/>
              </a:spcBef>
              <a:spcAft>
                <a:spcPts val="0"/>
              </a:spcAft>
              <a:buClr>
                <a:schemeClr val="accent1"/>
              </a:buClr>
              <a:buSzPts val="2400"/>
              <a:buFont typeface="IBM Plex Sans"/>
              <a:buNone/>
            </a:pPr>
            <a:r>
              <a:rPr lang="en" sz="1600" b="1" i="0" u="none" strike="noStrike" cap="none">
                <a:solidFill>
                  <a:schemeClr val="accent1"/>
                </a:solidFill>
                <a:latin typeface="IBM Plex Sans"/>
                <a:ea typeface="IBM Plex Sans"/>
                <a:cs typeface="IBM Plex Sans"/>
                <a:sym typeface="IBM Plex Sans"/>
              </a:rPr>
              <a:t>I am JC Chieh</a:t>
            </a:r>
            <a:endParaRPr sz="1600" b="1" i="0" u="none" strike="noStrike" cap="none">
              <a:solidFill>
                <a:schemeClr val="accent1"/>
              </a:solidFill>
              <a:latin typeface="IBM Plex Sans"/>
              <a:ea typeface="IBM Plex Sans"/>
              <a:cs typeface="IBM Plex Sans"/>
              <a:sym typeface="IBM Plex Sans"/>
            </a:endParaRPr>
          </a:p>
          <a:p>
            <a:pPr marL="0" marR="0" lvl="0" indent="0" algn="l" rtl="0">
              <a:lnSpc>
                <a:spcPct val="115000"/>
              </a:lnSpc>
              <a:spcBef>
                <a:spcPts val="600"/>
              </a:spcBef>
              <a:spcAft>
                <a:spcPts val="0"/>
              </a:spcAft>
              <a:buClr>
                <a:schemeClr val="accent1"/>
              </a:buClr>
              <a:buSzPts val="2400"/>
              <a:buFont typeface="IBM Plex Sans"/>
              <a:buNone/>
            </a:pPr>
            <a:r>
              <a:rPr lang="en" sz="1600" b="0" i="0" u="none" strike="noStrike" cap="none">
                <a:solidFill>
                  <a:schemeClr val="lt1"/>
                </a:solidFill>
                <a:latin typeface="IBM Plex Sans"/>
                <a:ea typeface="IBM Plex Sans"/>
                <a:cs typeface="IBM Plex Sans"/>
                <a:sym typeface="IBM Plex Sans"/>
              </a:rPr>
              <a:t>You can find me at:</a:t>
            </a:r>
            <a:endParaRPr sz="1600" b="0" i="0" u="none" strike="noStrike" cap="none">
              <a:solidFill>
                <a:schemeClr val="lt1"/>
              </a:solidFill>
              <a:latin typeface="IBM Plex Sans"/>
              <a:ea typeface="IBM Plex Sans"/>
              <a:cs typeface="IBM Plex Sans"/>
              <a:sym typeface="IBM Plex Sans"/>
            </a:endParaRPr>
          </a:p>
          <a:p>
            <a:pPr marL="457200" marR="0" lvl="0" indent="-330200" algn="l" rtl="0">
              <a:lnSpc>
                <a:spcPct val="115000"/>
              </a:lnSpc>
              <a:spcBef>
                <a:spcPts val="600"/>
              </a:spcBef>
              <a:spcAft>
                <a:spcPts val="0"/>
              </a:spcAft>
              <a:buClr>
                <a:schemeClr val="accent1"/>
              </a:buClr>
              <a:buSzPts val="1600"/>
              <a:buFont typeface="IBM Plex Sans"/>
              <a:buChar char="▫"/>
            </a:pPr>
            <a:r>
              <a:rPr lang="en" sz="1600" b="0" i="0" u="sng" strike="noStrike" cap="none">
                <a:solidFill>
                  <a:schemeClr val="hlink"/>
                </a:solidFill>
                <a:latin typeface="IBM Plex Sans"/>
                <a:ea typeface="IBM Plex Sans"/>
                <a:cs typeface="IBM Plex Sans"/>
                <a:sym typeface="IBM Plex Sans"/>
              </a:rPr>
              <a:t>ez</a:t>
            </a:r>
            <a:r>
              <a:rPr lang="en" sz="1600" b="0" i="0" u="sng" strike="noStrike" cap="none">
                <a:solidFill>
                  <a:schemeClr val="hlink"/>
                </a:solidFill>
                <a:latin typeface="IBM Plex Sans"/>
                <a:ea typeface="IBM Plex Sans"/>
                <a:cs typeface="IBM Plex Sans"/>
                <a:sym typeface="IBM Plex Sans"/>
                <a:hlinkClick r:id="rId4"/>
              </a:rPr>
              <a:t>1391@skl.com.tw</a:t>
            </a:r>
            <a:r>
              <a:rPr lang="en" sz="1600" b="0" i="0" u="none" strike="noStrike" cap="none">
                <a:solidFill>
                  <a:schemeClr val="lt1"/>
                </a:solidFill>
                <a:latin typeface="IBM Plex Sans"/>
                <a:ea typeface="IBM Plex Sans"/>
                <a:cs typeface="IBM Plex Sans"/>
                <a:sym typeface="IBM Plex Sans"/>
              </a:rPr>
              <a:t>  </a:t>
            </a:r>
            <a:endParaRPr sz="1600" b="0" i="0" u="none" strike="noStrike" cap="none">
              <a:solidFill>
                <a:schemeClr val="lt1"/>
              </a:solidFill>
              <a:latin typeface="IBM Plex Sans"/>
              <a:ea typeface="IBM Plex Sans"/>
              <a:cs typeface="IBM Plex Sans"/>
              <a:sym typeface="IBM Plex Sans"/>
            </a:endParaRPr>
          </a:p>
          <a:p>
            <a:pPr marL="457200" marR="0" lvl="0" indent="-330200" algn="l" rtl="0">
              <a:lnSpc>
                <a:spcPct val="115000"/>
              </a:lnSpc>
              <a:spcBef>
                <a:spcPts val="600"/>
              </a:spcBef>
              <a:spcAft>
                <a:spcPts val="0"/>
              </a:spcAft>
              <a:buClr>
                <a:schemeClr val="accent1"/>
              </a:buClr>
              <a:buSzPts val="1600"/>
              <a:buFont typeface="IBM Plex Sans"/>
              <a:buChar char="▫"/>
            </a:pPr>
            <a:r>
              <a:rPr lang="en" sz="1600" b="0" i="0" u="none" strike="noStrike" cap="none">
                <a:solidFill>
                  <a:schemeClr val="lt1"/>
                </a:solidFill>
                <a:latin typeface="IBM Plex Sans"/>
                <a:ea typeface="IBM Plex Sans"/>
                <a:cs typeface="IBM Plex Sans"/>
                <a:sym typeface="IBM Plex Sans"/>
              </a:rPr>
              <a:t>jackchiou0927@gmail.com</a:t>
            </a:r>
            <a:endParaRPr sz="1600" b="0" i="0" u="none" strike="noStrike" cap="none">
              <a:solidFill>
                <a:schemeClr val="lt1"/>
              </a:solidFill>
              <a:latin typeface="IBM Plex Sans"/>
              <a:ea typeface="IBM Plex Sans"/>
              <a:cs typeface="IBM Plex Sans"/>
              <a:sym typeface="IBM Plex Sans"/>
            </a:endParaRPr>
          </a:p>
        </p:txBody>
      </p:sp>
      <p:sp>
        <p:nvSpPr>
          <p:cNvPr id="865" name="Google Shape;865;g7778645e5b_0_1008"/>
          <p:cNvSpPr/>
          <p:nvPr/>
        </p:nvSpPr>
        <p:spPr>
          <a:xfrm>
            <a:off x="8309423" y="339348"/>
            <a:ext cx="499190" cy="45410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ullen template">
  <a:themeElements>
    <a:clrScheme name="Custom 347">
      <a:dk1>
        <a:srgbClr val="040F20"/>
      </a:dk1>
      <a:lt1>
        <a:srgbClr val="FFFFFF"/>
      </a:lt1>
      <a:dk2>
        <a:srgbClr val="717881"/>
      </a:dk2>
      <a:lt2>
        <a:srgbClr val="F3F3F3"/>
      </a:lt2>
      <a:accent1>
        <a:srgbClr val="FFDE00"/>
      </a:accent1>
      <a:accent2>
        <a:srgbClr val="FFA700"/>
      </a:accent2>
      <a:accent3>
        <a:srgbClr val="E97100"/>
      </a:accent3>
      <a:accent4>
        <a:srgbClr val="91AACF"/>
      </a:accent4>
      <a:accent5>
        <a:srgbClr val="466799"/>
      </a:accent5>
      <a:accent6>
        <a:srgbClr val="040F2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3039</TotalTime>
  <Words>3124</Words>
  <Application>Microsoft Office PowerPoint</Application>
  <PresentationFormat>如螢幕大小 (16:9)</PresentationFormat>
  <Paragraphs>500</Paragraphs>
  <Slides>91</Slides>
  <Notes>78</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91</vt:i4>
      </vt:variant>
    </vt:vector>
  </HeadingPairs>
  <TitlesOfParts>
    <vt:vector size="104" baseType="lpstr">
      <vt:lpstr>IBM Plex Sans</vt:lpstr>
      <vt:lpstr>IBM Plex Serif</vt:lpstr>
      <vt:lpstr>Times New Roman</vt:lpstr>
      <vt:lpstr>Wingdings</vt:lpstr>
      <vt:lpstr>IBM Plex Serif Medium</vt:lpstr>
      <vt:lpstr>Arial</vt:lpstr>
      <vt:lpstr>Merriweather</vt:lpstr>
      <vt:lpstr>Microsoft Yahei</vt:lpstr>
      <vt:lpstr>Calibri</vt:lpstr>
      <vt:lpstr>Lato Light</vt:lpstr>
      <vt:lpstr>新細明體</vt:lpstr>
      <vt:lpstr>IBM Plex Serif SemiBold</vt:lpstr>
      <vt:lpstr>Bullen template</vt:lpstr>
      <vt:lpstr>房價預測</vt:lpstr>
      <vt:lpstr>目錄Contents</vt:lpstr>
      <vt:lpstr>前言</vt:lpstr>
      <vt:lpstr> 1.研究方法</vt:lpstr>
      <vt:lpstr>監督是學習方法(Supervised learning)</vt:lpstr>
      <vt:lpstr>多層感知機Multiple layer perceptron(MLP)</vt:lpstr>
      <vt:lpstr>MLP優缺點</vt:lpstr>
      <vt:lpstr>研究方法</vt:lpstr>
      <vt:lpstr>損失函數Loss function</vt:lpstr>
      <vt:lpstr>激活函數activation function</vt:lpstr>
      <vt:lpstr>優化器Optimizer</vt:lpstr>
      <vt:lpstr> 2.流程圖與資料集來源</vt:lpstr>
      <vt:lpstr>流程圖</vt:lpstr>
      <vt:lpstr>資料集來源</vt:lpstr>
      <vt:lpstr> 3.房價預測</vt:lpstr>
      <vt:lpstr>PowerPoint 簡報</vt:lpstr>
      <vt:lpstr>PowerPoint 簡報</vt:lpstr>
      <vt:lpstr>PowerPoint 簡報</vt:lpstr>
      <vt:lpstr>3.房價預測</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3.房價預測</vt:lpstr>
      <vt:lpstr>PowerPoint 簡報</vt:lpstr>
      <vt:lpstr>PowerPoint 簡報</vt:lpstr>
      <vt:lpstr>PowerPoint 簡報</vt:lpstr>
      <vt:lpstr>PowerPoint 簡報</vt:lpstr>
      <vt:lpstr> 3.房價預測 </vt:lpstr>
      <vt:lpstr>PowerPoint 簡報</vt:lpstr>
      <vt:lpstr>PowerPoint 簡報</vt:lpstr>
      <vt:lpstr>PowerPoint 簡報</vt:lpstr>
      <vt:lpstr>PowerPoint 簡報</vt:lpstr>
      <vt:lpstr> 3.房價預測 </vt:lpstr>
      <vt:lpstr>PowerPoint 簡報</vt:lpstr>
      <vt:lpstr>PowerPoint 簡報</vt:lpstr>
      <vt:lpstr>PowerPoint 簡報</vt:lpstr>
      <vt:lpstr>PowerPoint 簡報</vt:lpstr>
      <vt:lpstr>PowerPoint 簡報</vt:lpstr>
      <vt:lpstr>欄位差異</vt:lpstr>
      <vt:lpstr>重點摘要</vt:lpstr>
      <vt:lpstr> 4.應用與比較 </vt:lpstr>
      <vt:lpstr>套用在SKL房價的預測</vt:lpstr>
      <vt:lpstr>各欄位相關係數比較</vt:lpstr>
      <vt:lpstr>透過各自模型預測得出的結果</vt:lpstr>
      <vt:lpstr>放款資料預測結果可能原因</vt:lpstr>
      <vt:lpstr>影響房價其它因素(以台灣為例)</vt:lpstr>
      <vt:lpstr>Kaggle 與 放款資料 比較</vt:lpstr>
      <vt:lpstr>結論</vt:lpstr>
      <vt:lpstr>結論</vt:lpstr>
      <vt:lpstr>未來展望</vt:lpstr>
      <vt:lpstr>心得</vt:lpstr>
      <vt:lpstr>PowerPoint 簡報</vt:lpstr>
      <vt:lpstr>Q&amp;A</vt:lpstr>
      <vt:lpstr>參考來源</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房價預測</dc:title>
  <dc:creator>User</dc:creator>
  <cp:lastModifiedBy>User</cp:lastModifiedBy>
  <cp:revision>139</cp:revision>
  <dcterms:modified xsi:type="dcterms:W3CDTF">2020-06-20T08:36:02Z</dcterms:modified>
</cp:coreProperties>
</file>